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51"/>
  </p:notesMasterIdLst>
  <p:sldIdLst>
    <p:sldId id="256" r:id="rId2"/>
    <p:sldId id="259" r:id="rId3"/>
    <p:sldId id="298" r:id="rId4"/>
    <p:sldId id="299" r:id="rId5"/>
    <p:sldId id="315" r:id="rId6"/>
    <p:sldId id="261" r:id="rId7"/>
    <p:sldId id="273" r:id="rId8"/>
    <p:sldId id="278" r:id="rId9"/>
    <p:sldId id="324" r:id="rId10"/>
    <p:sldId id="358" r:id="rId11"/>
    <p:sldId id="360" r:id="rId12"/>
    <p:sldId id="359" r:id="rId13"/>
    <p:sldId id="263" r:id="rId14"/>
    <p:sldId id="361" r:id="rId15"/>
    <p:sldId id="327" r:id="rId16"/>
    <p:sldId id="363" r:id="rId17"/>
    <p:sldId id="369" r:id="rId18"/>
    <p:sldId id="366" r:id="rId19"/>
    <p:sldId id="364" r:id="rId20"/>
    <p:sldId id="370" r:id="rId21"/>
    <p:sldId id="367" r:id="rId22"/>
    <p:sldId id="365" r:id="rId23"/>
    <p:sldId id="371" r:id="rId24"/>
    <p:sldId id="344" r:id="rId25"/>
    <p:sldId id="279" r:id="rId26"/>
    <p:sldId id="351" r:id="rId27"/>
    <p:sldId id="372" r:id="rId28"/>
    <p:sldId id="331" r:id="rId29"/>
    <p:sldId id="386" r:id="rId30"/>
    <p:sldId id="375" r:id="rId31"/>
    <p:sldId id="376" r:id="rId32"/>
    <p:sldId id="377" r:id="rId33"/>
    <p:sldId id="387" r:id="rId34"/>
    <p:sldId id="378" r:id="rId35"/>
    <p:sldId id="381" r:id="rId36"/>
    <p:sldId id="384" r:id="rId37"/>
    <p:sldId id="389" r:id="rId38"/>
    <p:sldId id="379" r:id="rId39"/>
    <p:sldId id="382" r:id="rId40"/>
    <p:sldId id="385" r:id="rId41"/>
    <p:sldId id="388" r:id="rId42"/>
    <p:sldId id="380" r:id="rId43"/>
    <p:sldId id="383" r:id="rId44"/>
    <p:sldId id="356" r:id="rId45"/>
    <p:sldId id="306" r:id="rId46"/>
    <p:sldId id="316" r:id="rId47"/>
    <p:sldId id="308" r:id="rId48"/>
    <p:sldId id="294" r:id="rId49"/>
    <p:sldId id="312" r:id="rId5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838" autoAdjust="0"/>
    <p:restoredTop sz="79632" autoAdjust="0"/>
  </p:normalViewPr>
  <p:slideViewPr>
    <p:cSldViewPr snapToGrid="0">
      <p:cViewPr varScale="1">
        <p:scale>
          <a:sx n="71" d="100"/>
          <a:sy n="71" d="100"/>
        </p:scale>
        <p:origin x="1229" y="48"/>
      </p:cViewPr>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r>
              <a:rPr lang="en-US" altLang="en-US" sz="1200" dirty="0">
                <a:latin typeface="Arial" panose="020B0604020202020204" pitchFamily="34" charset="0"/>
              </a:rPr>
              <a:t>Please enter the Course Title and Event Code.</a:t>
            </a:r>
          </a:p>
          <a:p>
            <a:pPr eaLnBrk="1" hangingPunct="1"/>
            <a:r>
              <a:rPr lang="en-GB" altLang="en-US" sz="1200" dirty="0">
                <a:latin typeface="Arial" panose="020B0604020202020204" pitchFamily="34" charset="0"/>
              </a:rPr>
              <a:t>This can be found in the writing contract. </a:t>
            </a: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MS </a:t>
            </a: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2177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Look at the AO grids for Q1 and the level descriptors for each, paying particular attention to the subheadings. If time discuss the differences between these summary headings and the content of the bullet points that link to the </a:t>
            </a:r>
            <a:r>
              <a:rPr lang="en-GB" dirty="0" err="1"/>
              <a:t>Aos</a:t>
            </a:r>
            <a:r>
              <a:rPr lang="en-GB" dirty="0"/>
              <a:t>.</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5812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139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 delegates to SB and QP.</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18575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258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A ( not a mark)</a:t>
            </a:r>
          </a:p>
          <a:p>
            <a:pPr lvl="0">
              <a:spcBef>
                <a:spcPts val="0"/>
              </a:spcBef>
              <a:buNone/>
            </a:pPr>
            <a:r>
              <a:rPr lang="en-GB" dirty="0"/>
              <a:t>This response was placed in L5;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23 marks)</a:t>
            </a:r>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7330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delegates  have allocated a level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17</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1459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Ask delegates to input a Level for Script B ( not a mark)</a:t>
            </a:r>
          </a:p>
          <a:p>
            <a:pPr eaLnBrk="1" hangingPunct="1"/>
            <a:r>
              <a:rPr lang="en-GB" altLang="en-US" sz="1200" dirty="0">
                <a:latin typeface="Arial" panose="020B0604020202020204" pitchFamily="34" charset="0"/>
              </a:rPr>
              <a:t>This response was placed in L; 4if time allows you could use text chat to discuss any placement of the script outside this level </a:t>
            </a:r>
          </a:p>
          <a:p>
            <a:pPr eaLnBrk="1" hangingPunct="1"/>
            <a:r>
              <a:rPr lang="en-GB" altLang="en-US" sz="1200" dirty="0">
                <a:latin typeface="Arial" panose="020B0604020202020204" pitchFamily="34" charset="0"/>
              </a:rPr>
              <a:t>OR</a:t>
            </a:r>
          </a:p>
          <a:p>
            <a:pPr eaLnBrk="1" hangingPunct="1"/>
            <a:r>
              <a:rPr lang="en-GB" altLang="en-US" sz="1200" dirty="0">
                <a:latin typeface="Arial" panose="020B0604020202020204" pitchFamily="34" charset="0"/>
              </a:rPr>
              <a:t> discuss where in the level it might be place in terms of a specific mark ( it was awarded 19 marks)</a:t>
            </a:r>
          </a:p>
          <a:p>
            <a:pPr eaLnBrk="1" hangingPunct="1"/>
            <a:endParaRPr lang="en-GB"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9257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endParaRPr lang="en-GB" dirty="0"/>
          </a:p>
          <a:p>
            <a:pPr lvl="0">
              <a:spcBef>
                <a:spcPts val="0"/>
              </a:spcBef>
              <a:buNone/>
            </a:pPr>
            <a:r>
              <a:rPr lang="en-GB" dirty="0"/>
              <a:t>Ask delegates to input a Level for Script B ( not a mark)</a:t>
            </a:r>
          </a:p>
          <a:p>
            <a:pPr lvl="0">
              <a:spcBef>
                <a:spcPts val="0"/>
              </a:spcBef>
              <a:buNone/>
            </a:pPr>
            <a:endParaRPr lang="en-GB" dirty="0"/>
          </a:p>
          <a:p>
            <a:pPr lvl="0">
              <a:spcBef>
                <a:spcPts val="0"/>
              </a:spcBef>
              <a:buNone/>
            </a:pPr>
            <a:r>
              <a:rPr lang="en-GB" dirty="0"/>
              <a:t>This response was placed in L4;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19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3447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021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C ( not a mark)</a:t>
            </a:r>
          </a:p>
          <a:p>
            <a:pPr lvl="0">
              <a:spcBef>
                <a:spcPts val="0"/>
              </a:spcBef>
              <a:buNone/>
            </a:pPr>
            <a:r>
              <a:rPr lang="en-GB" dirty="0"/>
              <a:t>This response was placed in L2;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7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7045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032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MS AO GRIDS SECTION B</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6808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MS AO GRIDS SECTION B</a:t>
            </a:r>
            <a:endParaRPr dirty="0"/>
          </a:p>
        </p:txBody>
      </p:sp>
      <p:sp>
        <p:nvSpPr>
          <p:cNvPr id="437" name="Shape 4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4849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176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8422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L4;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18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2168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8194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136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L3;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13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730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ltLang="en-US" sz="1200" dirty="0" err="1">
                <a:latin typeface="Arial" panose="020B0604020202020204" pitchFamily="34" charset="0"/>
              </a:rPr>
              <a:t>Please</a:t>
            </a:r>
            <a:r>
              <a:rPr lang="es-ES" altLang="en-US" sz="1200" dirty="0">
                <a:latin typeface="Arial" panose="020B0604020202020204" pitchFamily="34" charset="0"/>
              </a:rPr>
              <a:t> </a:t>
            </a:r>
            <a:r>
              <a:rPr lang="es-ES" altLang="en-US" sz="1200" dirty="0" err="1">
                <a:latin typeface="Arial" panose="020B0604020202020204" pitchFamily="34" charset="0"/>
              </a:rPr>
              <a:t>insert</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aims</a:t>
            </a:r>
            <a:r>
              <a:rPr lang="es-ES" altLang="en-US" sz="1200" dirty="0">
                <a:latin typeface="Arial" panose="020B0604020202020204" pitchFamily="34" charset="0"/>
              </a:rPr>
              <a:t> and </a:t>
            </a:r>
            <a:r>
              <a:rPr lang="es-ES" altLang="en-US" sz="1200" dirty="0" err="1">
                <a:latin typeface="Arial" panose="020B0604020202020204" pitchFamily="34" charset="0"/>
              </a:rPr>
              <a:t>objectives</a:t>
            </a:r>
            <a:r>
              <a:rPr lang="es-ES" altLang="en-US" sz="1200" dirty="0">
                <a:latin typeface="Arial" panose="020B0604020202020204" pitchFamily="34" charset="0"/>
              </a:rPr>
              <a:t>/</a:t>
            </a:r>
            <a:r>
              <a:rPr lang="es-ES" altLang="en-US" sz="1200" dirty="0" err="1">
                <a:latin typeface="Arial" panose="020B0604020202020204" pitchFamily="34" charset="0"/>
              </a:rPr>
              <a:t>course</a:t>
            </a:r>
            <a:r>
              <a:rPr lang="es-ES" altLang="en-US" sz="1200" dirty="0">
                <a:latin typeface="Arial" panose="020B0604020202020204" pitchFamily="34" charset="0"/>
              </a:rPr>
              <a:t> </a:t>
            </a:r>
            <a:r>
              <a:rPr lang="es-ES" altLang="en-US" sz="1200" dirty="0" err="1">
                <a:latin typeface="Arial" panose="020B0604020202020204" pitchFamily="34" charset="0"/>
              </a:rPr>
              <a:t>description</a:t>
            </a:r>
            <a:r>
              <a:rPr lang="es-ES" altLang="en-US" sz="1200" dirty="0">
                <a:latin typeface="Arial" panose="020B0604020202020204" pitchFamily="34" charset="0"/>
              </a:rPr>
              <a:t> </a:t>
            </a:r>
            <a:r>
              <a:rPr lang="es-ES" altLang="en-US" sz="1200" dirty="0" err="1">
                <a:latin typeface="Arial" panose="020B0604020202020204" pitchFamily="34" charset="0"/>
              </a:rPr>
              <a:t>from</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writing</a:t>
            </a:r>
            <a:r>
              <a:rPr lang="es-ES" altLang="en-US" sz="1200" dirty="0">
                <a:latin typeface="Arial" panose="020B0604020202020204" pitchFamily="34" charset="0"/>
              </a:rPr>
              <a:t> </a:t>
            </a:r>
            <a:r>
              <a:rPr lang="es-ES" altLang="en-US" sz="1200" dirty="0" err="1">
                <a:latin typeface="Arial" panose="020B0604020202020204" pitchFamily="34" charset="0"/>
              </a:rPr>
              <a:t>contract</a:t>
            </a:r>
            <a:r>
              <a:rPr lang="es-ES" altLang="en-US" sz="1200" dirty="0">
                <a:latin typeface="Arial" panose="020B0604020202020204" pitchFamily="34" charset="0"/>
              </a:rPr>
              <a:t>.</a:t>
            </a:r>
            <a:r>
              <a:rPr lang="es-ES" altLang="en-US" dirty="0">
                <a:latin typeface="Arial" panose="020B0604020202020204" pitchFamily="34" charset="0"/>
              </a:rPr>
              <a:t>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429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48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L3;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12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8223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Please specify the texts in red so that we can extract from the document requested.</a:t>
            </a:r>
          </a:p>
          <a:p>
            <a:pPr eaLnBrk="1" hangingPunct="1"/>
            <a:r>
              <a:rPr lang="en-GB" altLang="en-US" sz="1200" dirty="0">
                <a:latin typeface="Arial" panose="020B0604020202020204" pitchFamily="34" charset="0"/>
              </a:rPr>
              <a:t>The document extracted will be labelled as the slide number and uploaded when the trainer is delivering this slide.</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Select Responses where candidates did well … explain why</a:t>
            </a:r>
          </a:p>
          <a:p>
            <a:pPr eaLnBrk="1" hangingPunct="1"/>
            <a:r>
              <a:rPr lang="en-US" altLang="en-US" sz="1200" dirty="0">
                <a:latin typeface="Arial" panose="020B0604020202020204" pitchFamily="34" charset="0"/>
              </a:rPr>
              <a:t>Select Mix Ability Questions</a:t>
            </a:r>
          </a:p>
          <a:p>
            <a:pPr eaLnBrk="1" hangingPunct="1"/>
            <a:r>
              <a:rPr lang="en-US" altLang="en-US" sz="1200" dirty="0">
                <a:latin typeface="Arial" panose="020B0604020202020204" pitchFamily="34" charset="0"/>
              </a:rPr>
              <a:t>Depending on the length of the session, it is up to you how many responses you decide to use here….the more you can provide the better. </a:t>
            </a:r>
          </a:p>
          <a:p>
            <a:pPr eaLnBrk="1" hangingPunct="1"/>
            <a:r>
              <a:rPr lang="en-GB" altLang="en-US" sz="1200" dirty="0">
                <a:latin typeface="Arial" panose="020B0604020202020204" pitchFamily="34" charset="0"/>
              </a:rPr>
              <a:t>Explain what the trainer should specifically mention about each response in the trainer delivery booklet.</a:t>
            </a:r>
            <a:endParaRPr lang="en-US" altLang="en-US" sz="1200" dirty="0">
              <a:latin typeface="Arial" panose="020B0604020202020204" pitchFamily="34" charset="0"/>
            </a:endParaRP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33013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2681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lang="en-GB" dirty="0"/>
          </a:p>
          <a:p>
            <a:pPr lvl="0">
              <a:spcBef>
                <a:spcPts val="0"/>
              </a:spcBef>
              <a:buNone/>
            </a:pPr>
            <a:r>
              <a:rPr lang="en-GB" dirty="0"/>
              <a:t>Ask delegates to input a Level for Script ( not a mark)</a:t>
            </a:r>
          </a:p>
          <a:p>
            <a:pPr lvl="0">
              <a:spcBef>
                <a:spcPts val="0"/>
              </a:spcBef>
              <a:buNone/>
            </a:pPr>
            <a:r>
              <a:rPr lang="en-GB" dirty="0"/>
              <a:t>This response was placed in L3; if time allows you could use text chat to discuss any placement of the script outside this level</a:t>
            </a:r>
          </a:p>
          <a:p>
            <a:pPr lvl="0">
              <a:spcBef>
                <a:spcPts val="0"/>
              </a:spcBef>
              <a:buNone/>
            </a:pPr>
            <a:r>
              <a:rPr lang="en-GB" dirty="0"/>
              <a:t> OR </a:t>
            </a:r>
          </a:p>
          <a:p>
            <a:pPr lvl="0">
              <a:spcBef>
                <a:spcPts val="0"/>
              </a:spcBef>
              <a:buNone/>
            </a:pPr>
            <a:r>
              <a:rPr lang="en-GB" dirty="0"/>
              <a:t>discuss where in the level it might be place in terms of a specific mark ( it was awarded 14 marks)</a:t>
            </a:r>
          </a:p>
          <a:p>
            <a:pPr lvl="0">
              <a:spcBef>
                <a:spcPts val="0"/>
              </a:spcBef>
              <a:buNone/>
            </a:pPr>
            <a:endParaRPr lang="en-GB"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61940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a:latin typeface="Arial" panose="020B0604020202020204" pitchFamily="34" charset="0"/>
              </a:rPr>
              <a:t>We constantly look to improve the delivery of our training and appreciate all delegate feedback. </a:t>
            </a:r>
          </a:p>
          <a:p>
            <a:endParaRPr lang="en-GB" altLang="en-US" dirty="0">
              <a:latin typeface="Arial" panose="020B0604020202020204" pitchFamily="34" charset="0"/>
            </a:endParaRPr>
          </a:p>
          <a:p>
            <a:r>
              <a:rPr lang="en-GB" altLang="en-US" dirty="0">
                <a:latin typeface="Arial" panose="020B0604020202020204" pitchFamily="34" charset="0"/>
              </a:rPr>
              <a:t>Delegates will soon </a:t>
            </a:r>
            <a:r>
              <a:rPr lang="en-GB" altLang="en-US" b="1" dirty="0">
                <a:latin typeface="Arial" panose="020B0604020202020204" pitchFamily="34" charset="0"/>
              </a:rPr>
              <a:t>receive an email directing them to our </a:t>
            </a:r>
            <a:r>
              <a:rPr lang="en-GB" altLang="en-US" b="1" dirty="0">
                <a:solidFill>
                  <a:srgbClr val="364395"/>
                </a:solidFill>
                <a:latin typeface="Arial" panose="020B0604020202020204" pitchFamily="34" charset="0"/>
              </a:rPr>
              <a:t>online feedback form</a:t>
            </a:r>
            <a:r>
              <a:rPr lang="en-GB" altLang="en-US" dirty="0">
                <a:latin typeface="Arial" panose="020B0604020202020204" pitchFamily="34" charset="0"/>
              </a:rPr>
              <a:t>. </a:t>
            </a:r>
          </a:p>
          <a:p>
            <a:endParaRPr lang="en-GB" altLang="en-US" dirty="0">
              <a:latin typeface="Arial" panose="020B0604020202020204" pitchFamily="34" charset="0"/>
            </a:endParaRPr>
          </a:p>
          <a:p>
            <a:r>
              <a:rPr lang="en-GB" altLang="en-US" dirty="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3280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t>[If you’re the writer for this pack, please include the contact details that appear on the website to contact the subject advisor]</a:t>
            </a:r>
          </a:p>
          <a:p>
            <a:pPr eaLnBrk="1" hangingPunct="1"/>
            <a:endParaRPr lang="es-ES" altLang="en-US" dirty="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079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4848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a:latin typeface="Arial" panose="020B0604020202020204" pitchFamily="34" charset="0"/>
              </a:rPr>
              <a:t>There is a wide portfolio of training events already scheduled for the academic year 2016/17. </a:t>
            </a:r>
            <a:r>
              <a:rPr lang="en-US" altLang="en-US" sz="1200" i="1" dirty="0">
                <a:latin typeface="Arial" panose="020B0604020202020204" pitchFamily="34" charset="0"/>
              </a:rPr>
              <a:t>These include training events for our General Qualifications as well as Vocational Qualifications. </a:t>
            </a:r>
          </a:p>
          <a:p>
            <a:pPr>
              <a:spcBef>
                <a:spcPct val="0"/>
              </a:spcBef>
            </a:pPr>
            <a:endParaRPr lang="en-US" altLang="en-US" sz="1200" b="1" dirty="0">
              <a:latin typeface="Arial" panose="020B0604020202020204" pitchFamily="34" charset="0"/>
            </a:endParaRPr>
          </a:p>
          <a:p>
            <a:pPr>
              <a:spcBef>
                <a:spcPct val="0"/>
              </a:spcBef>
            </a:pPr>
            <a:r>
              <a:rPr lang="en-US" altLang="en-US" sz="1200" b="1" dirty="0">
                <a:latin typeface="Arial" panose="020B0604020202020204" pitchFamily="34" charset="0"/>
              </a:rPr>
              <a:t>For General Qualifications</a:t>
            </a:r>
            <a:r>
              <a:rPr lang="en-US" altLang="en-US" sz="1200" dirty="0">
                <a:latin typeface="Arial" panose="020B0604020202020204" pitchFamily="34" charset="0"/>
              </a:rPr>
              <a:t>, you can take an advantage of events such as:</a:t>
            </a:r>
          </a:p>
          <a:p>
            <a:pPr>
              <a:spcBef>
                <a:spcPct val="0"/>
              </a:spcBef>
              <a:buFontTx/>
              <a:buChar char="•"/>
            </a:pPr>
            <a:r>
              <a:rPr lang="en-US" altLang="en-US" sz="1200" dirty="0">
                <a:latin typeface="Arial" panose="020B0604020202020204" pitchFamily="34" charset="0"/>
              </a:rPr>
              <a:t>Delivering the qualification</a:t>
            </a:r>
          </a:p>
          <a:p>
            <a:pPr>
              <a:spcBef>
                <a:spcPct val="0"/>
              </a:spcBef>
              <a:buFontTx/>
              <a:buChar char="•"/>
            </a:pPr>
            <a:r>
              <a:rPr lang="en-US" altLang="en-US" sz="1200" dirty="0">
                <a:latin typeface="Arial" panose="020B0604020202020204" pitchFamily="34" charset="0"/>
              </a:rPr>
              <a:t>Getting Ready to Teach</a:t>
            </a:r>
          </a:p>
          <a:p>
            <a:pPr>
              <a:spcBef>
                <a:spcPct val="0"/>
              </a:spcBef>
              <a:buFontTx/>
              <a:buChar char="•"/>
            </a:pPr>
            <a:r>
              <a:rPr lang="en-US" altLang="en-US" sz="1200" dirty="0">
                <a:latin typeface="Arial" panose="020B0604020202020204" pitchFamily="34" charset="0"/>
              </a:rPr>
              <a:t>Guidance on internally assessed units </a:t>
            </a:r>
          </a:p>
          <a:p>
            <a:pPr>
              <a:spcBef>
                <a:spcPct val="0"/>
              </a:spcBef>
              <a:buFontTx/>
              <a:buChar char="•"/>
            </a:pPr>
            <a:r>
              <a:rPr lang="en-US" altLang="en-US" sz="1200" dirty="0">
                <a:latin typeface="Arial" panose="020B0604020202020204" pitchFamily="34" charset="0"/>
              </a:rPr>
              <a:t>Controlled Assessment</a:t>
            </a:r>
          </a:p>
          <a:p>
            <a:pPr>
              <a:spcBef>
                <a:spcPct val="0"/>
              </a:spcBef>
              <a:buFontTx/>
              <a:buChar char="•"/>
            </a:pPr>
            <a:r>
              <a:rPr lang="en-US" altLang="en-US" sz="1200" dirty="0">
                <a:latin typeface="Arial" panose="020B0604020202020204" pitchFamily="34" charset="0"/>
              </a:rPr>
              <a:t>Standardization </a:t>
            </a:r>
          </a:p>
          <a:p>
            <a:pPr>
              <a:spcBef>
                <a:spcPct val="0"/>
              </a:spcBef>
            </a:pPr>
            <a:endParaRPr lang="en-US" altLang="en-US" sz="1200" dirty="0">
              <a:latin typeface="Arial" panose="020B0604020202020204" pitchFamily="34" charset="0"/>
            </a:endParaRPr>
          </a:p>
          <a:p>
            <a:pPr>
              <a:spcBef>
                <a:spcPct val="0"/>
              </a:spcBef>
            </a:pPr>
            <a:r>
              <a:rPr lang="en-US" altLang="en-US" sz="1200" b="1" dirty="0">
                <a:latin typeface="Arial" panose="020B0604020202020204" pitchFamily="34" charset="0"/>
              </a:rPr>
              <a:t>For Vocational Qualifications</a:t>
            </a:r>
            <a:r>
              <a:rPr lang="en-US" altLang="en-US" sz="1200" dirty="0">
                <a:latin typeface="Arial" panose="020B0604020202020204" pitchFamily="34" charset="0"/>
              </a:rPr>
              <a:t>, again depending on your needs you can take the opportunity for training in the following areas:</a:t>
            </a:r>
          </a:p>
          <a:p>
            <a:pPr>
              <a:spcBef>
                <a:spcPct val="0"/>
              </a:spcBef>
              <a:buFontTx/>
              <a:buChar char="•"/>
            </a:pPr>
            <a:r>
              <a:rPr lang="en-US" altLang="en-US" sz="1200" dirty="0">
                <a:latin typeface="Arial" panose="020B0604020202020204" pitchFamily="34" charset="0"/>
              </a:rPr>
              <a:t>New to teaching BTEC’s</a:t>
            </a:r>
          </a:p>
          <a:p>
            <a:pPr>
              <a:spcBef>
                <a:spcPct val="0"/>
              </a:spcBef>
              <a:buFontTx/>
              <a:buChar char="•"/>
            </a:pPr>
            <a:r>
              <a:rPr lang="en-US" altLang="en-US" sz="1200" dirty="0">
                <a:latin typeface="Arial" panose="020B0604020202020204" pitchFamily="34" charset="0"/>
              </a:rPr>
              <a:t>Getting ready to teach NG BTEC </a:t>
            </a:r>
          </a:p>
          <a:p>
            <a:pPr>
              <a:spcBef>
                <a:spcPct val="0"/>
              </a:spcBef>
              <a:buFontTx/>
              <a:buChar char="•"/>
            </a:pPr>
            <a:r>
              <a:rPr lang="en-US" altLang="en-US" sz="1200" dirty="0">
                <a:latin typeface="Arial" panose="020B0604020202020204" pitchFamily="34" charset="0"/>
              </a:rPr>
              <a:t>BTEC Designing Assignments and Assessment</a:t>
            </a:r>
          </a:p>
          <a:p>
            <a:pPr>
              <a:spcBef>
                <a:spcPct val="0"/>
              </a:spcBef>
              <a:buFontTx/>
              <a:buChar char="•"/>
            </a:pPr>
            <a:r>
              <a:rPr lang="en-US" altLang="en-US" sz="1200" dirty="0">
                <a:latin typeface="Arial" panose="020B0604020202020204" pitchFamily="34" charset="0"/>
              </a:rPr>
              <a:t>Effective delivery and assessment for Skills Qualifications</a:t>
            </a:r>
          </a:p>
          <a:p>
            <a:pPr>
              <a:spcBef>
                <a:spcPct val="0"/>
              </a:spcBef>
            </a:pPr>
            <a:endParaRPr lang="en-US" altLang="en-US" sz="1200" dirty="0">
              <a:latin typeface="Arial" panose="020B0604020202020204" pitchFamily="34" charset="0"/>
            </a:endParaRPr>
          </a:p>
          <a:p>
            <a:r>
              <a:rPr lang="en-GB" altLang="en-US" sz="1200" b="1" i="1" dirty="0">
                <a:latin typeface="Arial" panose="020B0604020202020204" pitchFamily="34" charset="0"/>
              </a:rPr>
              <a:t>Our events have been designed for the UK as well as international centres. </a:t>
            </a:r>
            <a:r>
              <a:rPr lang="en-GB" altLang="en-US" sz="1200" i="1" dirty="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slide</a:t>
            </a:r>
            <a:r>
              <a:rPr lang="es-ES" altLang="en-US" dirty="0">
                <a:latin typeface="Arial" panose="020B0604020202020204" pitchFamily="34" charset="0"/>
              </a:rPr>
              <a:t> </a:t>
            </a:r>
            <a:r>
              <a:rPr lang="es-ES" altLang="en-US" dirty="0" err="1">
                <a:latin typeface="Arial" panose="020B0604020202020204" pitchFamily="34" charset="0"/>
              </a:rPr>
              <a:t>must</a:t>
            </a:r>
            <a:r>
              <a:rPr lang="es-ES" altLang="en-US" dirty="0">
                <a:latin typeface="Arial" panose="020B0604020202020204" pitchFamily="34" charset="0"/>
              </a:rPr>
              <a:t> be </a:t>
            </a:r>
            <a:r>
              <a:rPr lang="es-ES" altLang="en-US" dirty="0" err="1">
                <a:latin typeface="Arial" panose="020B0604020202020204" pitchFamily="34" charset="0"/>
              </a:rPr>
              <a:t>updated</a:t>
            </a:r>
            <a:r>
              <a:rPr lang="es-ES" altLang="en-US" dirty="0">
                <a:latin typeface="Arial" panose="020B0604020202020204" pitchFamily="34" charset="0"/>
              </a:rPr>
              <a:t>. </a:t>
            </a:r>
            <a:r>
              <a:rPr lang="es-ES" altLang="en-US" dirty="0" err="1">
                <a:latin typeface="Arial" panose="020B0604020202020204" pitchFamily="34" charset="0"/>
              </a:rPr>
              <a:t>It</a:t>
            </a:r>
            <a:r>
              <a:rPr lang="es-ES" altLang="en-US" dirty="0">
                <a:latin typeface="Arial" panose="020B0604020202020204" pitchFamily="34" charset="0"/>
              </a:rPr>
              <a:t> </a:t>
            </a:r>
            <a:r>
              <a:rPr lang="es-ES" altLang="en-US" dirty="0" err="1">
                <a:latin typeface="Arial" panose="020B0604020202020204" pitchFamily="34" charset="0"/>
              </a:rPr>
              <a:t>is</a:t>
            </a:r>
            <a:r>
              <a:rPr lang="es-ES" altLang="en-US" dirty="0">
                <a:latin typeface="Arial" panose="020B0604020202020204" pitchFamily="34" charset="0"/>
              </a:rPr>
              <a:t> </a:t>
            </a:r>
            <a:r>
              <a:rPr lang="es-ES" altLang="en-US" dirty="0" err="1">
                <a:latin typeface="Arial" panose="020B0604020202020204" pitchFamily="34" charset="0"/>
              </a:rPr>
              <a:t>important</a:t>
            </a:r>
            <a:r>
              <a:rPr lang="es-ES" altLang="en-US" dirty="0">
                <a:latin typeface="Arial" panose="020B0604020202020204" pitchFamily="34" charset="0"/>
              </a:rPr>
              <a:t> to </a:t>
            </a:r>
            <a:r>
              <a:rPr lang="es-ES" altLang="en-US" dirty="0" err="1">
                <a:latin typeface="Arial" panose="020B0604020202020204" pitchFamily="34" charset="0"/>
              </a:rPr>
              <a:t>let</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t>
            </a:r>
            <a:r>
              <a:rPr lang="es-ES" altLang="en-US" dirty="0" err="1">
                <a:latin typeface="Arial" panose="020B0604020202020204" pitchFamily="34" charset="0"/>
              </a:rPr>
              <a:t>know</a:t>
            </a:r>
            <a:r>
              <a:rPr lang="es-ES" altLang="en-US" dirty="0">
                <a:latin typeface="Arial" panose="020B0604020202020204" pitchFamily="34" charset="0"/>
              </a:rPr>
              <a:t> </a:t>
            </a:r>
            <a:r>
              <a:rPr lang="es-ES" altLang="en-US" dirty="0" err="1">
                <a:latin typeface="Arial" panose="020B0604020202020204" pitchFamily="34" charset="0"/>
              </a:rPr>
              <a:t>what’s</a:t>
            </a:r>
            <a:r>
              <a:rPr lang="es-ES" altLang="en-US" dirty="0">
                <a:latin typeface="Arial" panose="020B0604020202020204" pitchFamily="34" charset="0"/>
              </a:rPr>
              <a:t> </a:t>
            </a:r>
            <a:r>
              <a:rPr lang="es-ES" altLang="en-US" dirty="0" err="1">
                <a:latin typeface="Arial" panose="020B0604020202020204" pitchFamily="34" charset="0"/>
              </a:rPr>
              <a:t>coming</a:t>
            </a:r>
            <a:r>
              <a:rPr lang="es-ES" altLang="en-US" dirty="0">
                <a:latin typeface="Arial" panose="020B0604020202020204" pitchFamily="34" charset="0"/>
              </a:rPr>
              <a:t> up </a:t>
            </a:r>
            <a:r>
              <a:rPr lang="es-ES" altLang="en-US" dirty="0" err="1">
                <a:latin typeface="Arial" panose="020B0604020202020204" pitchFamily="34" charset="0"/>
              </a:rPr>
              <a:t>during</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only</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we’re</a:t>
            </a:r>
            <a:r>
              <a:rPr lang="es-ES" altLang="en-US" dirty="0">
                <a:latin typeface="Arial" panose="020B0604020202020204" pitchFamily="34" charset="0"/>
              </a:rPr>
              <a:t> meeting </a:t>
            </a:r>
            <a:r>
              <a:rPr lang="es-ES" altLang="en-US" dirty="0" err="1">
                <a:latin typeface="Arial" panose="020B0604020202020204" pitchFamily="34" charset="0"/>
              </a:rPr>
              <a:t>aims</a:t>
            </a:r>
            <a:r>
              <a:rPr lang="es-ES" altLang="en-US" dirty="0">
                <a:latin typeface="Arial" panose="020B0604020202020204" pitchFamily="34" charset="0"/>
              </a:rPr>
              <a:t> and </a:t>
            </a:r>
            <a:r>
              <a:rPr lang="es-ES" altLang="en-US" dirty="0" err="1">
                <a:latin typeface="Arial" panose="020B0604020202020204" pitchFamily="34" charset="0"/>
              </a:rPr>
              <a:t>objectives</a:t>
            </a:r>
            <a:r>
              <a:rPr lang="es-ES" altLang="en-US" dirty="0">
                <a:latin typeface="Arial" panose="020B0604020202020204" pitchFamily="34" charset="0"/>
              </a:rPr>
              <a:t> </a:t>
            </a:r>
            <a:r>
              <a:rPr lang="es-ES" altLang="en-US" dirty="0" err="1">
                <a:latin typeface="Arial" panose="020B0604020202020204" pitchFamily="34" charset="0"/>
              </a:rPr>
              <a:t>but</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also</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are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sending</a:t>
            </a:r>
            <a:r>
              <a:rPr lang="es-ES" altLang="en-US" dirty="0">
                <a:latin typeface="Arial" panose="020B0604020202020204" pitchFamily="34" charset="0"/>
              </a:rPr>
              <a:t> </a:t>
            </a:r>
            <a:r>
              <a:rPr lang="es-ES" altLang="en-US" dirty="0" err="1">
                <a:latin typeface="Arial" panose="020B0604020202020204" pitchFamily="34" charset="0"/>
              </a:rPr>
              <a:t>questions</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may</a:t>
            </a:r>
            <a:r>
              <a:rPr lang="es-ES" altLang="en-US" dirty="0">
                <a:latin typeface="Arial" panose="020B0604020202020204" pitchFamily="34" charset="0"/>
              </a:rPr>
              <a:t> be </a:t>
            </a:r>
            <a:r>
              <a:rPr lang="es-ES" altLang="en-US" dirty="0" err="1">
                <a:latin typeface="Arial" panose="020B0604020202020204" pitchFamily="34" charset="0"/>
              </a:rPr>
              <a:t>covering</a:t>
            </a:r>
            <a:r>
              <a:rPr lang="es-ES" altLang="en-US" dirty="0">
                <a:latin typeface="Arial" panose="020B0604020202020204" pitchFamily="34" charset="0"/>
              </a:rPr>
              <a:t> </a:t>
            </a:r>
            <a:r>
              <a:rPr lang="es-ES" altLang="en-US" dirty="0" err="1">
                <a:latin typeface="Arial" panose="020B0604020202020204" pitchFamily="34" charset="0"/>
              </a:rPr>
              <a:t>later</a:t>
            </a:r>
            <a:r>
              <a:rPr lang="es-ES" altLang="en-US" dirty="0">
                <a:latin typeface="Arial" panose="020B0604020202020204" pitchFamily="34" charset="0"/>
              </a:rPr>
              <a:t> in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Shape 705"/>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706" name="Shape 7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6843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Don’t spend a lot of time on this – 5 min.</a:t>
            </a: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p>
          <a:p>
            <a:pPr lvl="0">
              <a:spcBef>
                <a:spcPts val="0"/>
              </a:spcBef>
              <a:buNone/>
            </a:pPr>
            <a:endParaRPr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For this session the plays covered are : </a:t>
            </a:r>
            <a:r>
              <a:rPr lang="en-GB" i="1" dirty="0"/>
              <a:t>All my Sons, Equus, The History Boys and Top Girls</a:t>
            </a:r>
            <a:r>
              <a:rPr lang="en-GB" dirty="0"/>
              <a:t>. If there are no delegates for any text consider putting it last when looking at Section B exemplars if time proves to be short.</a:t>
            </a:r>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336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17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92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1709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144372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3">
            <a:alphaModFix/>
          </a:blip>
          <a:srcRect/>
          <a:stretch/>
        </p:blipFill>
        <p:spPr>
          <a:xfrm>
            <a:off x="500410" y="6376789"/>
            <a:ext cx="917999" cy="27991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5" r:id="rId4"/>
    <p:sldLayoutId id="2147483664" r:id="rId5"/>
    <p:sldLayoutId id="2147483665" r:id="rId6"/>
    <p:sldLayoutId id="2147483670" r:id="rId7"/>
    <p:sldLayoutId id="2147483671" r:id="rId8"/>
    <p:sldLayoutId id="2147483674" r:id="rId9"/>
    <p:sldLayoutId id="2147483678" r:id="rId10"/>
    <p:sldLayoutId id="214748368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qualifications.pearson.com/en/support/support-for-you/teachers/contact-us.html" TargetMode="External"/><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hyperlink" Target="http://qualifications.pearson.com/en/support/support-topics/results-certification/grade-boundaries.html" TargetMode="External"/><Relationship Id="rId2" Type="http://schemas.openxmlformats.org/officeDocument/2006/relationships/notesSlide" Target="../notesSlides/notesSlide38.xml"/><Relationship Id="rId1" Type="http://schemas.openxmlformats.org/officeDocument/2006/relationships/slideLayout" Target="../slideLayouts/slideLayout8.xml"/><Relationship Id="rId5" Type="http://schemas.openxmlformats.org/officeDocument/2006/relationships/hyperlink" Target="http://qualifications.pearson.com/en/support/Services/ResultsPlus.html" TargetMode="External"/><Relationship Id="rId4" Type="http://schemas.openxmlformats.org/officeDocument/2006/relationships/hyperlink" Target="http://qualifications.pearson.com/content/demo/en/support/support-topics/results-certification/grade-statistics.html"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6468514" cy="2244235"/>
          </a:xfrm>
          <a:prstGeom prst="rect">
            <a:avLst/>
          </a:prstGeom>
          <a:noFill/>
          <a:ln>
            <a:noFill/>
          </a:ln>
        </p:spPr>
        <p:txBody>
          <a:bodyPr lIns="0" tIns="0" rIns="0" bIns="0" anchor="t" anchorCtr="0">
            <a:noAutofit/>
          </a:bodyPr>
          <a:lstStyle/>
          <a:p>
            <a:pPr>
              <a:spcBef>
                <a:spcPts val="1000"/>
              </a:spcBef>
            </a:pP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Feedback on summer 2017 –  Event 1</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Paper 1 (9EL01): Section A: Q1</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Section B : Q2, Q5, Q6, Q7</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br>
            <a:r>
              <a:rPr lang="en-IE" sz="2400" dirty="0">
                <a:solidFill>
                  <a:schemeClr val="bg2">
                    <a:lumMod val="40000"/>
                    <a:lumOff val="60000"/>
                  </a:schemeClr>
                </a:solidFill>
                <a:latin typeface="Arial" panose="020B0604020202020204" pitchFamily="34" charset="0"/>
                <a:ea typeface="MS PGothic" panose="020B0600070205080204" pitchFamily="34" charset="-128"/>
                <a:cs typeface="Times New Roman" panose="02020603050405020304" pitchFamily="18" charset="0"/>
              </a:rPr>
              <a:t>Online Event </a:t>
            </a:r>
            <a:r>
              <a:rPr lang="en-IE" sz="2400" dirty="0">
                <a:solidFill>
                  <a:schemeClr val="bg2">
                    <a:lumMod val="40000"/>
                    <a:lumOff val="60000"/>
                  </a:schemeClr>
                </a:solidFill>
                <a:latin typeface="Arial Rounded MT Bold" panose="020F0704030504030204" pitchFamily="34" charset="0"/>
                <a:ea typeface="MS PGothic" panose="020B0600070205080204" pitchFamily="34" charset="-128"/>
                <a:cs typeface="Times New Roman" panose="02020603050405020304" pitchFamily="18" charset="0"/>
              </a:rPr>
              <a:t/>
            </a:r>
            <a:br>
              <a:rPr lang="en-IE" sz="2400" dirty="0">
                <a:solidFill>
                  <a:schemeClr val="bg2">
                    <a:lumMod val="40000"/>
                    <a:lumOff val="60000"/>
                  </a:schemeClr>
                </a:solidFill>
                <a:latin typeface="Arial Rounded MT Bold" panose="020F0704030504030204" pitchFamily="34" charset="0"/>
                <a:ea typeface="MS PGothic" panose="020B0600070205080204" pitchFamily="34" charset="-128"/>
                <a:cs typeface="Times New Roman" panose="02020603050405020304" pitchFamily="18" charset="0"/>
              </a:rPr>
            </a:br>
            <a:r>
              <a:rPr lang="en-US" sz="2400" dirty="0">
                <a:solidFill>
                  <a:schemeClr val="bg2">
                    <a:lumMod val="40000"/>
                    <a:lumOff val="60000"/>
                  </a:schemeClr>
                </a:solidFill>
                <a:latin typeface="Arial" panose="020B0604020202020204" pitchFamily="34" charset="0"/>
                <a:ea typeface="MS PGothic" panose="020B0600070205080204" pitchFamily="34" charset="-128"/>
              </a:rPr>
              <a:t>GCE English Language and Literature Unit 1</a:t>
            </a:r>
            <a:br>
              <a:rPr lang="en-US" sz="2400" dirty="0">
                <a:solidFill>
                  <a:schemeClr val="bg2">
                    <a:lumMod val="40000"/>
                    <a:lumOff val="60000"/>
                  </a:schemeClr>
                </a:solidFill>
                <a:latin typeface="Arial" panose="020B0604020202020204" pitchFamily="34" charset="0"/>
                <a:ea typeface="MS PGothic" panose="020B0600070205080204" pitchFamily="34" charset="-128"/>
              </a:rPr>
            </a:br>
            <a:endParaRPr lang="en-GB" sz="3600" b="1" i="0" u="none" strike="noStrike" cap="none" dirty="0">
              <a:solidFill>
                <a:schemeClr val="bg2">
                  <a:lumMod val="40000"/>
                  <a:lumOff val="60000"/>
                </a:schemeClr>
              </a:solidFill>
              <a:sym typeface="Times New Roman"/>
            </a:endParaRPr>
          </a:p>
        </p:txBody>
      </p:sp>
      <p:sp>
        <p:nvSpPr>
          <p:cNvPr id="214" name="Shape 214"/>
          <p:cNvSpPr txBox="1">
            <a:spLocks noGrp="1"/>
          </p:cNvSpPr>
          <p:nvPr>
            <p:ph type="subTitle" idx="1"/>
          </p:nvPr>
        </p:nvSpPr>
        <p:spPr>
          <a:xfrm>
            <a:off x="447675" y="4361662"/>
            <a:ext cx="3397200" cy="1467000"/>
          </a:xfrm>
          <a:prstGeom prst="rect">
            <a:avLst/>
          </a:prstGeom>
          <a:noFill/>
          <a:ln>
            <a:noFill/>
          </a:ln>
        </p:spPr>
        <p:txBody>
          <a:bodyPr lIns="0" tIns="0" rIns="0" bIns="0" anchor="t" anchorCtr="0">
            <a:noAutofit/>
          </a:bodyPr>
          <a:lstStyle/>
          <a:p>
            <a:pPr lvl="0">
              <a:buSzPct val="25000"/>
            </a:pPr>
            <a:endParaRPr lang="en-GB" b="1" dirty="0"/>
          </a:p>
          <a:p>
            <a:pPr>
              <a:buSzPct val="25000"/>
            </a:pPr>
            <a:endParaRPr lang="en-GB" b="1" dirty="0"/>
          </a:p>
          <a:p>
            <a:pPr lvl="0">
              <a:buSzPct val="25000"/>
            </a:pPr>
            <a:r>
              <a:rPr lang="en-GB" dirty="0"/>
              <a:t>17OAE24</a:t>
            </a:r>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274D24-C518-43C6-B0C6-225AAE8FA69C}"/>
              </a:ext>
            </a:extLst>
          </p:cNvPr>
          <p:cNvSpPr>
            <a:spLocks noGrp="1"/>
          </p:cNvSpPr>
          <p:nvPr>
            <p:ph type="title"/>
          </p:nvPr>
        </p:nvSpPr>
        <p:spPr>
          <a:xfrm>
            <a:off x="541337" y="417599"/>
            <a:ext cx="7771390" cy="1096874"/>
          </a:xfrm>
        </p:spPr>
        <p:txBody>
          <a:bodyPr/>
          <a:lstStyle/>
          <a:p>
            <a:r>
              <a:rPr lang="en-GB" dirty="0"/>
              <a:t>The Examiner’s Report:</a:t>
            </a:r>
            <a:br>
              <a:rPr lang="en-GB" dirty="0"/>
            </a:br>
            <a:r>
              <a:rPr lang="en-GB" dirty="0"/>
              <a:t> Key points for Q1</a:t>
            </a:r>
          </a:p>
        </p:txBody>
      </p:sp>
      <p:sp>
        <p:nvSpPr>
          <p:cNvPr id="3" name="Text Placeholder 2">
            <a:extLst>
              <a:ext uri="{FF2B5EF4-FFF2-40B4-BE49-F238E27FC236}">
                <a16:creationId xmlns="" xmlns:a16="http://schemas.microsoft.com/office/drawing/2014/main" id="{2EA74A4E-AF48-47AB-8B28-5692508CFD82}"/>
              </a:ext>
            </a:extLst>
          </p:cNvPr>
          <p:cNvSpPr>
            <a:spLocks noGrp="1"/>
          </p:cNvSpPr>
          <p:nvPr>
            <p:ph type="body" idx="1"/>
          </p:nvPr>
        </p:nvSpPr>
        <p:spPr>
          <a:xfrm>
            <a:off x="542925" y="2161309"/>
            <a:ext cx="7954839" cy="3906982"/>
          </a:xfrm>
        </p:spPr>
        <p:txBody>
          <a:bodyPr/>
          <a:lstStyle/>
          <a:p>
            <a:r>
              <a:rPr lang="en-GB" sz="1800" dirty="0">
                <a:solidFill>
                  <a:schemeClr val="tx2">
                    <a:lumMod val="50000"/>
                    <a:lumOff val="50000"/>
                  </a:schemeClr>
                </a:solidFill>
              </a:rPr>
              <a:t>Less successful responses to Q1:</a:t>
            </a:r>
          </a:p>
          <a:p>
            <a:endParaRPr lang="en-GB" sz="1800" dirty="0">
              <a:solidFill>
                <a:schemeClr val="tx2">
                  <a:lumMod val="50000"/>
                  <a:lumOff val="50000"/>
                </a:schemeClr>
              </a:solidFill>
            </a:endParaRPr>
          </a:p>
          <a:p>
            <a:pPr marL="285750" indent="-285750">
              <a:buFont typeface="Arial" panose="020B0604020202020204" pitchFamily="34" charset="0"/>
              <a:buChar char="•"/>
            </a:pPr>
            <a:r>
              <a:rPr lang="en-GB" sz="1400" dirty="0">
                <a:solidFill>
                  <a:schemeClr val="tx1"/>
                </a:solidFill>
              </a:rPr>
              <a:t>made generalised comments about the notion of the intended reader rather than exploring the analytical elements of the texts in relation to a reader</a:t>
            </a:r>
          </a:p>
          <a:p>
            <a:pPr marL="285750" indent="-285750">
              <a:buFont typeface="Arial" panose="020B0604020202020204" pitchFamily="34" charset="0"/>
              <a:buChar char="•"/>
            </a:pPr>
            <a:r>
              <a:rPr lang="en-GB" sz="1400" dirty="0">
                <a:solidFill>
                  <a:schemeClr val="tx1"/>
                </a:solidFill>
              </a:rPr>
              <a:t>were less secure with the unseen ( Calder ) text  which led to uneven coverage</a:t>
            </a:r>
          </a:p>
          <a:p>
            <a:pPr marL="285750" indent="-285750">
              <a:buFont typeface="Arial" panose="020B0604020202020204" pitchFamily="34" charset="0"/>
              <a:buChar char="•"/>
            </a:pPr>
            <a:r>
              <a:rPr lang="en-GB" sz="1400" dirty="0">
                <a:solidFill>
                  <a:schemeClr val="tx1"/>
                </a:solidFill>
              </a:rPr>
              <a:t>were insecure with methods of specific analysis resulting in limited/undeveloped links between form and function </a:t>
            </a:r>
          </a:p>
          <a:p>
            <a:pPr marL="285750" indent="-285750">
              <a:buFont typeface="Arial" panose="020B0604020202020204" pitchFamily="34" charset="0"/>
              <a:buChar char="•"/>
            </a:pPr>
            <a:r>
              <a:rPr lang="en-GB" sz="1400" dirty="0">
                <a:solidFill>
                  <a:schemeClr val="tx1"/>
                </a:solidFill>
              </a:rPr>
              <a:t>applied terminology in limited range ( often confined to word level) or applied generalised labels such as word/phrase/sentence </a:t>
            </a:r>
          </a:p>
          <a:p>
            <a:pPr marL="285750" indent="-285750">
              <a:buFont typeface="Arial" panose="020B0604020202020204" pitchFamily="34" charset="0"/>
              <a:buChar char="•"/>
            </a:pPr>
            <a:r>
              <a:rPr lang="en-GB" sz="1400" dirty="0">
                <a:solidFill>
                  <a:schemeClr val="tx1"/>
                </a:solidFill>
              </a:rPr>
              <a:t>made frequent errors with terminology such as the miss-application of word class or sentence types</a:t>
            </a:r>
          </a:p>
          <a:p>
            <a:pPr marL="285750" indent="-285750">
              <a:buFont typeface="Arial" panose="020B0604020202020204" pitchFamily="34" charset="0"/>
              <a:buChar char="•"/>
            </a:pPr>
            <a:r>
              <a:rPr lang="en-GB" sz="1400" dirty="0">
                <a:solidFill>
                  <a:schemeClr val="tx1"/>
                </a:solidFill>
              </a:rPr>
              <a:t>described/interpreted/paraphrased the texts</a:t>
            </a:r>
          </a:p>
          <a:p>
            <a:pPr marL="285750" indent="-285750">
              <a:buFont typeface="Arial" panose="020B0604020202020204" pitchFamily="34" charset="0"/>
              <a:buChar char="•"/>
            </a:pPr>
            <a:r>
              <a:rPr lang="en-GB" sz="1400" dirty="0">
                <a:solidFill>
                  <a:schemeClr val="tx1"/>
                </a:solidFill>
              </a:rPr>
              <a:t>offered limited/obvious points of comparison</a:t>
            </a:r>
          </a:p>
          <a:p>
            <a:pPr marL="285750" indent="-285750">
              <a:buFont typeface="Arial" panose="020B0604020202020204" pitchFamily="34" charset="0"/>
              <a:buChar char="•"/>
            </a:pPr>
            <a:r>
              <a:rPr lang="en-GB" sz="1400" dirty="0">
                <a:solidFill>
                  <a:schemeClr val="tx1"/>
                </a:solidFill>
              </a:rPr>
              <a:t>offered  generalised/undeveloped comments on context. </a:t>
            </a:r>
          </a:p>
          <a:p>
            <a:pPr marL="285750" indent="-285750">
              <a:buFont typeface="Arial" panose="020B0604020202020204" pitchFamily="34" charset="0"/>
              <a:buChar char="•"/>
            </a:pPr>
            <a:endParaRPr lang="en-GB" dirty="0">
              <a:solidFill>
                <a:schemeClr val="tx1"/>
              </a:solidFill>
            </a:endParaRPr>
          </a:p>
          <a:p>
            <a:pPr marL="285750" indent="-285750">
              <a:buFont typeface="Arial" panose="020B0604020202020204" pitchFamily="34" charset="0"/>
              <a:buChar char="•"/>
            </a:pPr>
            <a:endParaRPr lang="en-GB" dirty="0">
              <a:solidFill>
                <a:schemeClr val="tx1"/>
              </a:solidFill>
            </a:endParaRPr>
          </a:p>
          <a:p>
            <a:endParaRPr lang="en-GB" dirty="0"/>
          </a:p>
        </p:txBody>
      </p:sp>
      <p:sp>
        <p:nvSpPr>
          <p:cNvPr id="4" name="Slide Number Placeholder 3">
            <a:extLst>
              <a:ext uri="{FF2B5EF4-FFF2-40B4-BE49-F238E27FC236}">
                <a16:creationId xmlns="" xmlns:a16="http://schemas.microsoft.com/office/drawing/2014/main" id="{8900EA60-7FE1-4160-9D41-ABD72051DC69}"/>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928145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600"/>
            <a:ext cx="7956427" cy="1328074"/>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Key general points for Section B</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0" y="2261062"/>
            <a:ext cx="8497763" cy="4228517"/>
          </a:xfrm>
          <a:prstGeom prst="rect">
            <a:avLst/>
          </a:prstGeom>
          <a:noFill/>
          <a:ln>
            <a:noFill/>
          </a:ln>
        </p:spPr>
        <p:txBody>
          <a:bodyPr lIns="0" tIns="0" rIns="0" bIns="0" anchor="t" anchorCtr="0">
            <a:noAutofit/>
          </a:bodyPr>
          <a:lstStyle/>
          <a:p>
            <a:pPr marL="285750" indent="-285750">
              <a:buSzPct val="25000"/>
              <a:buFont typeface="Arial" panose="020B0604020202020204" pitchFamily="34" charset="0"/>
              <a:buChar char="•"/>
            </a:pPr>
            <a:r>
              <a:rPr lang="en-IE" dirty="0"/>
              <a:t>Candidates should apply the same frameworks of analysis to both sections of the examination – those that offer purely literary explorations of the drama text limit potential for reward</a:t>
            </a:r>
          </a:p>
          <a:p>
            <a:pPr marL="285750" lvl="0" indent="-285750">
              <a:buSzPct val="25000"/>
              <a:buFont typeface="Arial" panose="020B0604020202020204" pitchFamily="34" charset="0"/>
              <a:buChar char="•"/>
            </a:pPr>
            <a:r>
              <a:rPr lang="en-GB" dirty="0"/>
              <a:t>“candidates should be encouraged to explore dramatic devices in greater depth observing the texts as artifices for spectators rather than seeing characters as conscious agents of their own dialogue.”</a:t>
            </a:r>
          </a:p>
          <a:p>
            <a:pPr marL="285750" lvl="0" indent="-285750">
              <a:buSzPct val="25000"/>
              <a:buFont typeface="Arial" panose="020B0604020202020204" pitchFamily="34" charset="0"/>
              <a:buChar char="•"/>
            </a:pPr>
            <a:r>
              <a:rPr lang="en-GB" dirty="0"/>
              <a:t>“Successful answers investigated the extract analytically and in detail. They applied frameworks and terminology to appropriately selected evidence and offered comments that sustained focus on the task whilst developing clear links between form and function”</a:t>
            </a:r>
          </a:p>
          <a:p>
            <a:pPr marL="285750" lvl="0" indent="-285750">
              <a:buSzPct val="25000"/>
              <a:buFont typeface="Arial" panose="020B0604020202020204" pitchFamily="34" charset="0"/>
              <a:buChar char="•"/>
            </a:pPr>
            <a:r>
              <a:rPr lang="en-GB" dirty="0"/>
              <a:t>[successful responses] “offered close comment on the construction of the voices contained in the extract, linking form to function and applying terms with accuracy and in good range”</a:t>
            </a:r>
          </a:p>
          <a:p>
            <a:pPr marL="285750" lvl="0" indent="-285750">
              <a:buSzPct val="25000"/>
              <a:buFont typeface="Arial" panose="020B0604020202020204" pitchFamily="34" charset="0"/>
              <a:buChar char="•"/>
            </a:pPr>
            <a:r>
              <a:rPr lang="en-GB" dirty="0"/>
              <a:t>contextual factors in successful responses were linked directly to the task rather than incorporating tranches of learned biographical, social, historical or political data</a:t>
            </a:r>
          </a:p>
          <a:p>
            <a:pPr marL="285750" lvl="0" indent="-285750">
              <a:buSzPct val="25000"/>
              <a:buFont typeface="Arial" panose="020B0604020202020204" pitchFamily="34" charset="0"/>
              <a:buChar char="•"/>
            </a:pPr>
            <a:r>
              <a:rPr lang="en-GB" dirty="0"/>
              <a:t>extension across the wider play should consistently link to the task</a:t>
            </a:r>
          </a:p>
          <a:p>
            <a:pPr lvl="0">
              <a:buSzPct val="25000"/>
            </a:pPr>
            <a:endParaRPr lang="en-GB" dirty="0"/>
          </a:p>
          <a:p>
            <a:pPr lvl="0">
              <a:buSzPct val="25000"/>
            </a:pPr>
            <a:r>
              <a:rPr lang="en-GB" dirty="0"/>
              <a:t> </a:t>
            </a: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sz="1600" b="0" i="0" u="none" strike="noStrike" cap="none" dirty="0">
              <a:solidFill>
                <a:srgbClr val="000000"/>
              </a:solidFill>
              <a:latin typeface="Arial"/>
              <a:ea typeface="Arial"/>
              <a:cs typeface="Arial"/>
              <a:sym typeface="Arial"/>
            </a:endParaRPr>
          </a:p>
          <a:p>
            <a:pPr marL="0" marR="0" lvl="0" indent="0" algn="l" rtl="0">
              <a:lnSpc>
                <a:spcPct val="118750"/>
              </a:lnSpc>
              <a:spcBef>
                <a:spcPts val="0"/>
              </a:spcBef>
              <a:spcAft>
                <a:spcPts val="0"/>
              </a:spcAft>
              <a:buClr>
                <a:srgbClr val="000000"/>
              </a:buClr>
              <a:buSzPct val="25000"/>
              <a:buFont typeface="Arial"/>
              <a:buNone/>
            </a:pPr>
            <a:endParaRPr lang="en-GB"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028457281"/>
      </p:ext>
    </p:extLst>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1337" y="1533524"/>
            <a:ext cx="7520420" cy="4075661"/>
          </a:xfrm>
          <a:prstGeom prst="rect">
            <a:avLst/>
          </a:prstGeom>
          <a:noFill/>
          <a:ln>
            <a:noFill/>
          </a:ln>
        </p:spPr>
        <p:txBody>
          <a:bodyPr lIns="0" tIns="0" rIns="0" bIns="0" anchor="t" anchorCtr="0">
            <a:noAutofit/>
          </a:bodyPr>
          <a:lstStyle/>
          <a:p>
            <a:pPr marL="0" lvl="0" indent="0">
              <a:spcBef>
                <a:spcPts val="0"/>
              </a:spcBef>
              <a:buNone/>
            </a:pPr>
            <a:r>
              <a:rPr lang="en-GB" dirty="0">
                <a:solidFill>
                  <a:srgbClr val="000000"/>
                </a:solidFill>
              </a:rPr>
              <a:t>Please refer to the LEVEL DESCRIPTOR GRIDS </a:t>
            </a:r>
            <a:endParaRPr lang="en-GB" dirty="0">
              <a:solidFill>
                <a:srgbClr val="FF0000"/>
              </a:solidFill>
            </a:endParaRPr>
          </a:p>
          <a:p>
            <a:pPr lvl="0" indent="-238125">
              <a:spcBef>
                <a:spcPts val="0"/>
              </a:spcBef>
            </a:pPr>
            <a:endParaRPr lang="en-GB" b="0" dirty="0">
              <a:solidFill>
                <a:srgbClr val="FF0000"/>
              </a:solidFill>
            </a:endParaRPr>
          </a:p>
          <a:p>
            <a:pPr marL="285750" lvl="0" indent="-285750">
              <a:spcBef>
                <a:spcPts val="0"/>
              </a:spcBef>
              <a:buFont typeface="Arial" panose="020B0604020202020204" pitchFamily="34" charset="0"/>
              <a:buChar char="•"/>
            </a:pPr>
            <a:r>
              <a:rPr lang="en-GB" b="0" dirty="0">
                <a:solidFill>
                  <a:schemeClr val="tx1"/>
                </a:solidFill>
              </a:rPr>
              <a:t>In the legacy specification, the mark scheme was analytical – it awarded a mark for each AO individually. The new papers use holistic mark schemes</a:t>
            </a:r>
          </a:p>
          <a:p>
            <a:pPr marL="285750" lvl="0" indent="-285750">
              <a:spcBef>
                <a:spcPts val="0"/>
              </a:spcBef>
              <a:buFont typeface="Arial" panose="020B0604020202020204" pitchFamily="34" charset="0"/>
              <a:buChar char="•"/>
            </a:pPr>
            <a:r>
              <a:rPr lang="en-GB" b="0" dirty="0">
                <a:solidFill>
                  <a:schemeClr val="tx1"/>
                </a:solidFill>
              </a:rPr>
              <a:t>Marks for each question are split into levels, each of which contains content covering all the assessed AOs</a:t>
            </a:r>
          </a:p>
          <a:p>
            <a:pPr marL="285750" lvl="0" indent="-285750">
              <a:spcBef>
                <a:spcPts val="0"/>
              </a:spcBef>
              <a:buFont typeface="Arial" panose="020B0604020202020204" pitchFamily="34" charset="0"/>
              <a:buChar char="•"/>
            </a:pPr>
            <a:r>
              <a:rPr lang="en-GB" b="0" dirty="0">
                <a:solidFill>
                  <a:schemeClr val="tx1"/>
                </a:solidFill>
              </a:rPr>
              <a:t>Q1 is assessed across AO 1, 2, 3 and 4</a:t>
            </a:r>
          </a:p>
          <a:p>
            <a:pPr marL="285750" lvl="0" indent="-285750">
              <a:spcBef>
                <a:spcPts val="0"/>
              </a:spcBef>
              <a:buFont typeface="Arial" panose="020B0604020202020204" pitchFamily="34" charset="0"/>
              <a:buChar char="•"/>
            </a:pPr>
            <a:r>
              <a:rPr lang="en-GB" b="0" dirty="0">
                <a:solidFill>
                  <a:schemeClr val="tx1"/>
                </a:solidFill>
              </a:rPr>
              <a:t>Each AO is covered by an individual bullet point within the level</a:t>
            </a:r>
          </a:p>
          <a:p>
            <a:pPr marL="285750" lvl="0" indent="-285750">
              <a:spcBef>
                <a:spcPts val="0"/>
              </a:spcBef>
              <a:buFont typeface="Arial" panose="020B0604020202020204" pitchFamily="34" charset="0"/>
              <a:buChar char="•"/>
            </a:pPr>
            <a:r>
              <a:rPr lang="en-GB" b="0" dirty="0">
                <a:solidFill>
                  <a:schemeClr val="tx1"/>
                </a:solidFill>
              </a:rPr>
              <a:t>The subheadings for each level summarise the overall characteristics of achievement</a:t>
            </a:r>
          </a:p>
          <a:p>
            <a:pPr marL="285750" lvl="0" indent="-285750">
              <a:spcBef>
                <a:spcPts val="0"/>
              </a:spcBef>
              <a:buFont typeface="Arial" panose="020B0604020202020204" pitchFamily="34" charset="0"/>
              <a:buChar char="•"/>
            </a:pPr>
            <a:r>
              <a:rPr lang="en-GB" b="0" dirty="0">
                <a:solidFill>
                  <a:schemeClr val="tx1"/>
                </a:solidFill>
              </a:rPr>
              <a:t>Working with this, you then employ a best fit approach, considering the candidate’s response holistically in order to position it within a level</a:t>
            </a:r>
          </a:p>
          <a:p>
            <a:pPr marL="285750" lvl="0" indent="-285750">
              <a:spcBef>
                <a:spcPts val="0"/>
              </a:spcBef>
              <a:buFont typeface="Arial" panose="020B0604020202020204" pitchFamily="34" charset="0"/>
              <a:buChar char="•"/>
            </a:pPr>
            <a:r>
              <a:rPr lang="en-GB" b="0" dirty="0">
                <a:solidFill>
                  <a:schemeClr val="tx1"/>
                </a:solidFill>
              </a:rPr>
              <a:t>The June 2017 markers reported universally that the new marking grids function effectively.</a:t>
            </a:r>
          </a:p>
          <a:p>
            <a:pPr lvl="0" indent="-238125">
              <a:spcBef>
                <a:spcPts val="0"/>
              </a:spcBef>
            </a:pPr>
            <a:endParaRPr lang="en-GB" b="0" dirty="0">
              <a:solidFill>
                <a:schemeClr val="tx1"/>
              </a:solidFill>
            </a:endParaRP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373773470"/>
      </p:ext>
    </p:extLst>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1812175"/>
            <a:ext cx="4283999" cy="350797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A</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Comparative analysis of Anthology and Unseen texts</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31A62C-5791-4C1B-8267-386715DCB8A6}"/>
              </a:ext>
            </a:extLst>
          </p:cNvPr>
          <p:cNvSpPr>
            <a:spLocks noGrp="1"/>
          </p:cNvSpPr>
          <p:nvPr>
            <p:ph type="title"/>
          </p:nvPr>
        </p:nvSpPr>
        <p:spPr/>
        <p:txBody>
          <a:bodyPr/>
          <a:lstStyle/>
          <a:p>
            <a:r>
              <a:rPr lang="en-GB" dirty="0"/>
              <a:t>Question 1 : Section A</a:t>
            </a:r>
          </a:p>
        </p:txBody>
      </p:sp>
      <p:sp>
        <p:nvSpPr>
          <p:cNvPr id="3" name="Text Placeholder 2">
            <a:extLst>
              <a:ext uri="{FF2B5EF4-FFF2-40B4-BE49-F238E27FC236}">
                <a16:creationId xmlns="" xmlns:a16="http://schemas.microsoft.com/office/drawing/2014/main" id="{48966C22-9809-441B-A846-FA9E8848F66E}"/>
              </a:ext>
            </a:extLst>
          </p:cNvPr>
          <p:cNvSpPr>
            <a:spLocks noGrp="1"/>
          </p:cNvSpPr>
          <p:nvPr>
            <p:ph type="body" idx="1"/>
          </p:nvPr>
        </p:nvSpPr>
        <p:spPr>
          <a:xfrm>
            <a:off x="541337" y="1704975"/>
            <a:ext cx="7455507" cy="3964305"/>
          </a:xfrm>
        </p:spPr>
        <p:txBody>
          <a:bodyPr/>
          <a:lstStyle/>
          <a:p>
            <a:r>
              <a:rPr lang="en-GB" dirty="0"/>
              <a:t>Candidates were presented with two texts.  The first drawn from the Anthology was an extract from the travelogue written by Paul Theroux based on his visit to Paris. The second text, an unseen article by John Calder, was also based on Paris but with a focus on his time spent there with Samuel Beckett. It is Beckett, not only Paris, that is the focus of the task that links the texts:</a:t>
            </a:r>
          </a:p>
          <a:p>
            <a:endParaRPr lang="en-GB" dirty="0"/>
          </a:p>
          <a:p>
            <a:r>
              <a:rPr lang="en-GB" b="1" dirty="0"/>
              <a:t>Compare the ways in which the writers create a sense of voice as they reflect upon Paris and its influence on the author Samuel Beckett, who lived there.</a:t>
            </a:r>
          </a:p>
          <a:p>
            <a:endParaRPr lang="en-GB" b="1" dirty="0"/>
          </a:p>
          <a:p>
            <a:r>
              <a:rPr lang="en-GB" b="1" dirty="0"/>
              <a:t>In your answer you must consider linguistic and literary features, drawing upon your knowledge of genre conventions and context.</a:t>
            </a:r>
          </a:p>
          <a:p>
            <a:endParaRPr lang="en-GB" dirty="0"/>
          </a:p>
        </p:txBody>
      </p:sp>
      <p:sp>
        <p:nvSpPr>
          <p:cNvPr id="4" name="Slide Number Placeholder 3">
            <a:extLst>
              <a:ext uri="{FF2B5EF4-FFF2-40B4-BE49-F238E27FC236}">
                <a16:creationId xmlns="" xmlns:a16="http://schemas.microsoft.com/office/drawing/2014/main" id="{EDE1557B-DD3F-4F3B-B635-A87B3BC3A853}"/>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128059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1</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r>
              <a:rPr lang="en-GB" dirty="0"/>
              <a:t>Student	          </a:t>
            </a:r>
            <a:endParaRPr lang="en-GB" dirty="0" smtClean="0"/>
          </a:p>
          <a:p>
            <a:pPr lvl="0">
              <a:buSzPct val="25000"/>
            </a:pPr>
            <a:r>
              <a:rPr lang="en-GB" dirty="0" smtClean="0"/>
              <a:t>Question:           </a:t>
            </a:r>
          </a:p>
          <a:p>
            <a:pPr lvl="0">
              <a:buSzPct val="25000"/>
            </a:pPr>
            <a:r>
              <a:rPr lang="en-GB" dirty="0" smtClean="0"/>
              <a:t>Document </a:t>
            </a:r>
            <a:r>
              <a:rPr lang="en-GB" dirty="0"/>
              <a:t>ID:     </a:t>
            </a:r>
          </a:p>
          <a:p>
            <a:pPr lvl="0">
              <a:buSzPct val="25000"/>
            </a:pPr>
            <a:r>
              <a:rPr lang="en-GB" dirty="0"/>
              <a:t>Document name: </a:t>
            </a:r>
            <a:r>
              <a:rPr lang="en-GB" dirty="0">
                <a:solidFill>
                  <a:srgbClr val="FF0000"/>
                </a:solidFill>
              </a:rPr>
              <a:t>Script </a:t>
            </a:r>
            <a:r>
              <a:rPr lang="en-GB" dirty="0" smtClean="0">
                <a:solidFill>
                  <a:srgbClr val="FF0000"/>
                </a:solidFill>
              </a:rPr>
              <a:t>1 </a:t>
            </a:r>
            <a:endParaRPr lang="en-GB" dirty="0"/>
          </a:p>
          <a:p>
            <a:pPr lvl="0">
              <a:buSzPct val="25000"/>
            </a:pPr>
            <a:endParaRPr lang="en-GB" dirty="0"/>
          </a:p>
          <a:p>
            <a:pPr lvl="0">
              <a:buSzPct val="25000"/>
            </a:pPr>
            <a:r>
              <a:rPr lang="en-GB" dirty="0"/>
              <a:t>[</a:t>
            </a:r>
            <a:r>
              <a:rPr lang="en-GB" dirty="0">
                <a:solidFill>
                  <a:srgbClr val="FF0000"/>
                </a:solidFill>
              </a:rPr>
              <a:t>Inset online: Student’s response to appear here</a:t>
            </a:r>
            <a:r>
              <a:rPr lang="en-GB" dirty="0"/>
              <a:t>]</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96811664"/>
      </p:ext>
    </p:extLst>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31394707"/>
      </p:ext>
    </p:extLst>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Script </a:t>
            </a:r>
            <a:r>
              <a:rPr lang="en-GB" dirty="0" smtClean="0"/>
              <a:t>1</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533524"/>
            <a:ext cx="8389565" cy="4501516"/>
          </a:xfrm>
        </p:spPr>
        <p:txBody>
          <a:bodyPr/>
          <a:lstStyle/>
          <a:p>
            <a:pPr marL="101600" indent="0">
              <a:buNone/>
            </a:pPr>
            <a:r>
              <a:rPr lang="en-GB" sz="1400" dirty="0"/>
              <a:t>This is a successful response which was placed in the top level of achievement with a mark of 23/25. </a:t>
            </a:r>
          </a:p>
          <a:p>
            <a:pPr marL="101600" indent="0">
              <a:buNone/>
            </a:pPr>
            <a:r>
              <a:rPr lang="en-GB" sz="1400" dirty="0"/>
              <a:t>It offers an integrated comparison of the data from the start, drawing connections via form, audience, function and tone. This approach and focus is sustained throughout the script with links between form and function developed with insight.</a:t>
            </a:r>
          </a:p>
          <a:p>
            <a:pPr marL="101600" indent="0">
              <a:buNone/>
            </a:pPr>
            <a:r>
              <a:rPr lang="en-GB" sz="1400" dirty="0"/>
              <a:t>Expression is often sophisticated (there is occasional drift into the overly complex, one of the reasons for its placement in the middle of the Level). The structure of the response is very effective, enabling a systematic and balanced investigation of both texts with integrated connections between them. </a:t>
            </a:r>
          </a:p>
          <a:p>
            <a:pPr marL="101600" indent="0">
              <a:buNone/>
            </a:pPr>
            <a:r>
              <a:rPr lang="en-GB" sz="1400" dirty="0"/>
              <a:t>There is a clear and critical evaluation of authorial intent which picks up on some of the subtle aspects of style. Exemplification is consistent and appropriate. Frameworks and concepts are applied with confidence and some precision; terminology is accurate and broad ranging and supports analytical and critical comment at word, sentence and whole-text level. </a:t>
            </a:r>
          </a:p>
          <a:p>
            <a:pPr marL="101600" indent="0">
              <a:buNone/>
            </a:pPr>
            <a:r>
              <a:rPr lang="en-GB" sz="1400" dirty="0"/>
              <a:t>Issues of production and reception are integrated with some fluidity and relevance throughout the response. </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205731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2</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endParaRPr lang="en-GB" dirty="0"/>
          </a:p>
          <a:p>
            <a:pPr lvl="0">
              <a:buSzPct val="25000"/>
            </a:pPr>
            <a:r>
              <a:rPr lang="en-GB" dirty="0"/>
              <a:t>Student	          </a:t>
            </a:r>
            <a:endParaRPr lang="en-GB" dirty="0">
              <a:solidFill>
                <a:srgbClr val="FF0000"/>
              </a:solidFill>
            </a:endParaRPr>
          </a:p>
          <a:p>
            <a:pPr lvl="0">
              <a:buSzPct val="25000"/>
            </a:pPr>
            <a:r>
              <a:rPr lang="en-GB" dirty="0"/>
              <a:t>Question</a:t>
            </a:r>
            <a:r>
              <a:rPr lang="en-GB" dirty="0">
                <a:solidFill>
                  <a:schemeClr val="tx1"/>
                </a:solidFill>
              </a:rPr>
              <a:t>: </a:t>
            </a:r>
            <a:r>
              <a:rPr lang="en-GB" dirty="0">
                <a:solidFill>
                  <a:srgbClr val="FF0000"/>
                </a:solidFill>
              </a:rPr>
              <a:t>          </a:t>
            </a:r>
          </a:p>
          <a:p>
            <a:pPr lvl="0">
              <a:buSzPct val="25000"/>
            </a:pPr>
            <a:r>
              <a:rPr lang="en-GB" dirty="0"/>
              <a:t>Document ID:     </a:t>
            </a:r>
          </a:p>
          <a:p>
            <a:pPr lvl="0">
              <a:buSzPct val="25000"/>
            </a:pPr>
            <a:r>
              <a:rPr lang="en-GB" dirty="0"/>
              <a:t>Document name: </a:t>
            </a:r>
            <a:r>
              <a:rPr lang="en-GB" dirty="0">
                <a:solidFill>
                  <a:srgbClr val="FF0000"/>
                </a:solidFill>
              </a:rPr>
              <a:t>Script </a:t>
            </a:r>
            <a:r>
              <a:rPr lang="en-GB" dirty="0" smtClean="0">
                <a:solidFill>
                  <a:srgbClr val="FF0000"/>
                </a:solidFill>
              </a:rPr>
              <a:t>2 </a:t>
            </a:r>
            <a:endParaRPr lang="en-GB" dirty="0">
              <a:solidFill>
                <a:srgbClr val="FF0000"/>
              </a:solidFill>
            </a:endParaRPr>
          </a:p>
          <a:p>
            <a:pPr lvl="0">
              <a:buSzPct val="25000"/>
            </a:pPr>
            <a:endParaRPr lang="en-GB" dirty="0"/>
          </a:p>
          <a:p>
            <a:pPr lvl="0">
              <a:buSzPct val="25000"/>
            </a:pPr>
            <a:r>
              <a:rPr lang="en-GB" dirty="0"/>
              <a:t>[</a:t>
            </a:r>
            <a:r>
              <a:rPr lang="en-GB" dirty="0">
                <a:solidFill>
                  <a:srgbClr val="FF0000"/>
                </a:solidFill>
              </a:rPr>
              <a:t>Inset online: Student’s response to appear here</a:t>
            </a:r>
            <a:r>
              <a:rPr lang="en-GB" dirty="0"/>
              <a:t>]</a:t>
            </a: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49663949"/>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864341066"/>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Recording</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Communication in an online environment</a:t>
            </a:r>
            <a:endParaRPr sz="1600" b="0" i="0" u="none" strike="noStrike" cap="none" dirty="0">
              <a:solidFill>
                <a:schemeClr val="lt2"/>
              </a:solidFill>
              <a:latin typeface="Arial"/>
              <a:ea typeface="Arial"/>
              <a:cs typeface="Arial"/>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600" b="1" i="0" u="none" strike="noStrike" cap="none" dirty="0">
              <a:solidFill>
                <a:schemeClr val="dk2"/>
              </a:solidFill>
              <a:latin typeface="Times New Roman"/>
              <a:ea typeface="Times New Roman"/>
              <a:cs typeface="Times New Roman"/>
              <a:sym typeface="Times New Roman"/>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Asking Questions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Using Polls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dirty="0"/>
              <a:t>	Downloading Documents</a:t>
            </a:r>
            <a:endParaRPr lang="en-GB" sz="1600" b="0" i="0" u="none" strike="noStrike" cap="none" dirty="0">
              <a:solidFill>
                <a:schemeClr val="lt2"/>
              </a:solidFill>
              <a:latin typeface="Arial"/>
              <a:ea typeface="Arial"/>
              <a:cs typeface="Arial"/>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58" name="Shape 258"/>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noAutofit/>
          </a:bodyPr>
          <a:lstStyle/>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r>
              <a:rPr lang="en-GB" dirty="0"/>
              <a:t>Image placeholder</a:t>
            </a:r>
          </a:p>
          <a:p>
            <a:pPr lvl="0">
              <a:spcBef>
                <a:spcPts val="0"/>
              </a:spcBef>
              <a:buClr>
                <a:schemeClr val="dk1"/>
              </a:buClr>
              <a:buSzPct val="100000"/>
              <a:buFont typeface="Arial"/>
              <a:buNone/>
            </a:pPr>
            <a:endParaRPr dirty="0"/>
          </a:p>
          <a:p>
            <a:pPr lvl="0">
              <a:spcBef>
                <a:spcPts val="0"/>
              </a:spcBef>
              <a:buNone/>
            </a:pPr>
            <a:endParaRPr dirty="0"/>
          </a:p>
        </p:txBody>
      </p: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Script </a:t>
            </a:r>
            <a:r>
              <a:rPr lang="en-GB" dirty="0" smtClean="0"/>
              <a:t>2</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sz="1400" dirty="0"/>
              <a:t>This response was awarded a mark of 19, which places it towards the top of L4. Its investigation is consistently controlled and mostly discriminating. </a:t>
            </a:r>
          </a:p>
          <a:p>
            <a:pPr marL="101600" indent="0">
              <a:buNone/>
            </a:pPr>
            <a:r>
              <a:rPr lang="en-GB" sz="1400" dirty="0"/>
              <a:t>It lacks the range and (frequent) sophistication of Script A but still presents a systematic and balanced investigation of the data which affords integrated comparison and contrast. </a:t>
            </a:r>
          </a:p>
          <a:p>
            <a:pPr marL="101600" indent="0">
              <a:buNone/>
            </a:pPr>
            <a:r>
              <a:rPr lang="en-GB" sz="1400" dirty="0"/>
              <a:t>It is well structured and expressed with sustained focus of the issue of construction and presentation of voice (although this is occasionally a little laboured). There is clear and appropriate consideration of the writer’s craft which often picks up on subtleties, as in the exploration Theroux’s relationship with, and assumptions about, his audience. </a:t>
            </a:r>
          </a:p>
          <a:p>
            <a:pPr marL="101600" indent="0">
              <a:buNone/>
            </a:pPr>
            <a:r>
              <a:rPr lang="en-GB" sz="1400" dirty="0"/>
              <a:t>There is systematic and appropriate, mostly discriminating, selection of evidence to support assertions. Investigation of this evidence is analytical and terminology is applied in good range and with accuracy although comments at sentence level would need to be more detailed/developed to merit a higher mark.</a:t>
            </a:r>
          </a:p>
          <a:p>
            <a:pPr marL="101600" indent="0">
              <a:buNone/>
            </a:pPr>
            <a:r>
              <a:rPr lang="en-GB" sz="1400" dirty="0"/>
              <a:t>Comments on context and issues of production/reception are sound and effectively integrated/expressed</a:t>
            </a:r>
            <a:r>
              <a:rPr lang="en-GB" dirty="0"/>
              <a:t>.</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18300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buSzPct val="25000"/>
            </a:pPr>
            <a:r>
              <a:rPr lang="en-GB" dirty="0"/>
              <a:t>SECTION A</a:t>
            </a:r>
            <a:br>
              <a:rPr lang="en-GB" dirty="0"/>
            </a:br>
            <a:r>
              <a:rPr lang="en-GB" dirty="0"/>
              <a:t>Exemplar Script </a:t>
            </a:r>
            <a:r>
              <a:rPr lang="en-GB" dirty="0" smtClean="0"/>
              <a:t>3</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61309"/>
            <a:ext cx="5052763" cy="2746242"/>
          </a:xfrm>
          <a:prstGeom prst="rect">
            <a:avLst/>
          </a:prstGeom>
          <a:noFill/>
          <a:ln>
            <a:noFill/>
          </a:ln>
        </p:spPr>
        <p:txBody>
          <a:bodyPr lIns="0" tIns="0" rIns="0" bIns="0" anchor="t" anchorCtr="0">
            <a:noAutofit/>
          </a:bodyPr>
          <a:lstStyle/>
          <a:p>
            <a:pPr lvl="0">
              <a:buSzPct val="25000"/>
            </a:pPr>
            <a:r>
              <a:rPr lang="en-GB" dirty="0"/>
              <a:t>Student	          </a:t>
            </a:r>
            <a:endParaRPr lang="en-GB" dirty="0">
              <a:solidFill>
                <a:srgbClr val="FF0000"/>
              </a:solidFill>
            </a:endParaRPr>
          </a:p>
          <a:p>
            <a:pPr lvl="0">
              <a:buSzPct val="25000"/>
            </a:pPr>
            <a:r>
              <a:rPr lang="en-GB" dirty="0"/>
              <a:t>Question:           </a:t>
            </a:r>
            <a:endParaRPr lang="en-GB" dirty="0">
              <a:solidFill>
                <a:srgbClr val="FF0000"/>
              </a:solidFill>
            </a:endParaRPr>
          </a:p>
          <a:p>
            <a:pPr lvl="0">
              <a:buSzPct val="25000"/>
            </a:pPr>
            <a:r>
              <a:rPr lang="en-GB" dirty="0"/>
              <a:t>Document ID:     </a:t>
            </a:r>
          </a:p>
          <a:p>
            <a:pPr lvl="0">
              <a:buSzPct val="25000"/>
            </a:pPr>
            <a:r>
              <a:rPr lang="en-GB" dirty="0"/>
              <a:t>Document name: </a:t>
            </a:r>
            <a:r>
              <a:rPr lang="en-GB" dirty="0" smtClean="0">
                <a:solidFill>
                  <a:srgbClr val="FF0000"/>
                </a:solidFill>
              </a:rPr>
              <a:t>Script 3 </a:t>
            </a:r>
            <a:endParaRPr lang="en-GB" dirty="0">
              <a:solidFill>
                <a:srgbClr val="FF0000"/>
              </a:solidFill>
            </a:endParaRPr>
          </a:p>
          <a:p>
            <a:pPr lvl="0">
              <a:buSzPct val="25000"/>
            </a:pPr>
            <a:endParaRPr lang="en-GB" dirty="0"/>
          </a:p>
          <a:p>
            <a:pPr lvl="0">
              <a:buSzPct val="25000"/>
            </a:pPr>
            <a:r>
              <a:rPr lang="en-GB" dirty="0"/>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80834699"/>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099621737"/>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 Script </a:t>
            </a:r>
            <a:r>
              <a:rPr lang="en-GB" dirty="0" smtClean="0"/>
              <a:t>3</a:t>
            </a:r>
            <a:endParaRPr lang="en-GB" dirty="0"/>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7" y="1809750"/>
            <a:ext cx="8187028" cy="4042410"/>
          </a:xfrm>
        </p:spPr>
        <p:txBody>
          <a:bodyPr/>
          <a:lstStyle/>
          <a:p>
            <a:pPr marL="101600" indent="0">
              <a:buNone/>
            </a:pPr>
            <a:r>
              <a:rPr lang="en-GB" sz="1400" dirty="0"/>
              <a:t>This script meets the descriptors for L2 in that it demonstrates general understanding of the source materials. It was awarded 7 marks.</a:t>
            </a:r>
          </a:p>
          <a:p>
            <a:pPr marL="101600" indent="0">
              <a:buNone/>
            </a:pPr>
            <a:r>
              <a:rPr lang="en-GB" sz="1400" dirty="0"/>
              <a:t>It is characterised by lack of detail and development, offering a very straightforward, essentially superficial, investigation of the data. Compared to Scripts A and B it is very short, especially given the 25-mark allocation for this component. </a:t>
            </a:r>
          </a:p>
          <a:p>
            <a:pPr marL="101600" indent="0">
              <a:buNone/>
            </a:pPr>
            <a:r>
              <a:rPr lang="en-GB" sz="1400" dirty="0"/>
              <a:t>It grasps the general audience and purpose of each text but frequently struggles to articulate this beyond the descriptive. For example, comments which link language and voice to ‘form’ show some sense of genre but are not well structured or developed. </a:t>
            </a:r>
          </a:p>
          <a:p>
            <a:pPr marL="101600" indent="0">
              <a:buNone/>
            </a:pPr>
            <a:r>
              <a:rPr lang="en-GB" sz="1400" dirty="0"/>
              <a:t>There are valid attempts to compare and contrast the two texts and there is a straightforward system to this but some connections are rather forced.   Investigation of method is essentially descriptive with minimal use of specific terminology.</a:t>
            </a:r>
          </a:p>
          <a:p>
            <a:pPr marL="101600" indent="0">
              <a:buNone/>
            </a:pPr>
            <a:r>
              <a:rPr lang="en-GB" sz="1400" dirty="0"/>
              <a:t>Context is considered via comment on the differing generic forms of each, although some assertions regarding the influence of form that are questionable and/or unsupported.</a:t>
            </a:r>
          </a:p>
          <a:p>
            <a:pPr marL="101600" indent="0">
              <a:buNone/>
            </a:pPr>
            <a:endParaRPr lang="en-GB" sz="1400"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88988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2277687"/>
            <a:ext cx="4283999" cy="2626821"/>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Drama Texts:</a:t>
            </a:r>
            <a:br>
              <a:rPr lang="en-GB" sz="3400" b="1" i="0"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All My Sons</a:t>
            </a:r>
            <a:br>
              <a:rPr lang="en-GB" sz="3400" b="1" i="1"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Equus</a:t>
            </a:r>
            <a:br>
              <a:rPr lang="en-GB" sz="3400" b="1" i="1"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The History Boys</a:t>
            </a:r>
            <a:br>
              <a:rPr lang="en-GB" sz="3400" b="1" i="1" u="none" strike="noStrike" cap="none" dirty="0">
                <a:solidFill>
                  <a:schemeClr val="dk2"/>
                </a:solidFill>
                <a:latin typeface="Times New Roman"/>
                <a:ea typeface="Times New Roman"/>
                <a:cs typeface="Times New Roman"/>
                <a:sym typeface="Times New Roman"/>
              </a:rPr>
            </a:br>
            <a:r>
              <a:rPr lang="en-GB" sz="3400" b="1" i="1" u="none" strike="noStrike" cap="none" dirty="0">
                <a:solidFill>
                  <a:schemeClr val="dk2"/>
                </a:solidFill>
                <a:latin typeface="Times New Roman"/>
                <a:ea typeface="Times New Roman"/>
                <a:cs typeface="Times New Roman"/>
                <a:sym typeface="Times New Roman"/>
              </a:rPr>
              <a:t>Top Girls</a:t>
            </a:r>
            <a:br>
              <a:rPr lang="en-GB" sz="3400" b="1" i="1"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16192032"/>
      </p:ext>
    </p:extLst>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675929" y="1942754"/>
            <a:ext cx="6496049" cy="3992534"/>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sz="1600" i="0" u="none" strike="noStrike" cap="none" dirty="0">
                <a:solidFill>
                  <a:srgbClr val="000000"/>
                </a:solidFill>
                <a:latin typeface="Arial"/>
                <a:ea typeface="Arial"/>
                <a:cs typeface="Arial"/>
                <a:sym typeface="Arial"/>
              </a:rPr>
              <a:t>Please refer to the LEVEL DESCRIPTOR GRIDS </a:t>
            </a:r>
          </a:p>
          <a:p>
            <a:pPr marL="285750" lvl="0" indent="-285750">
              <a:spcBef>
                <a:spcPts val="0"/>
              </a:spcBef>
              <a:buFont typeface="Arial" panose="020B0604020202020204" pitchFamily="34" charset="0"/>
              <a:buChar char="•"/>
            </a:pPr>
            <a:r>
              <a:rPr lang="en-GB" b="0" dirty="0">
                <a:solidFill>
                  <a:schemeClr val="tx1"/>
                </a:solidFill>
              </a:rPr>
              <a:t>The four AOs are no longer awarded individual marks. The score is a holistic evaluation of the AO achievement across all four objectives. The June 2017 markers reported universally that the new marking grids function effectively. Please refer to the LEVEL DESCRIPTOR GRIDS </a:t>
            </a:r>
          </a:p>
          <a:p>
            <a:pPr marL="285750" lvl="0" indent="-285750">
              <a:spcBef>
                <a:spcPts val="0"/>
              </a:spcBef>
              <a:buFont typeface="Arial" panose="020B0604020202020204" pitchFamily="34" charset="0"/>
              <a:buChar char="•"/>
            </a:pPr>
            <a:r>
              <a:rPr lang="en-GB" b="0" dirty="0">
                <a:solidFill>
                  <a:schemeClr val="tx1"/>
                </a:solidFill>
              </a:rPr>
              <a:t>Marks for each question are split into levels, each of which contains content covering all the assessed AOs</a:t>
            </a:r>
          </a:p>
          <a:p>
            <a:pPr marL="285750" lvl="0" indent="-285750">
              <a:spcBef>
                <a:spcPts val="0"/>
              </a:spcBef>
              <a:buFont typeface="Arial" panose="020B0604020202020204" pitchFamily="34" charset="0"/>
              <a:buChar char="•"/>
            </a:pPr>
            <a:r>
              <a:rPr lang="en-GB" b="0" dirty="0">
                <a:solidFill>
                  <a:schemeClr val="tx1"/>
                </a:solidFill>
              </a:rPr>
              <a:t>Questions in Section B  are  assessed across AO 1, 2 and 3 </a:t>
            </a:r>
          </a:p>
          <a:p>
            <a:pPr marL="285750" lvl="0" indent="-285750">
              <a:spcBef>
                <a:spcPts val="0"/>
              </a:spcBef>
              <a:buFont typeface="Arial" panose="020B0604020202020204" pitchFamily="34" charset="0"/>
              <a:buChar char="•"/>
            </a:pPr>
            <a:r>
              <a:rPr lang="en-GB" b="0" dirty="0">
                <a:solidFill>
                  <a:schemeClr val="tx1"/>
                </a:solidFill>
              </a:rPr>
              <a:t>Each AO is covered by an individual bullet point within the level</a:t>
            </a:r>
          </a:p>
          <a:p>
            <a:pPr marL="285750" lvl="0" indent="-285750">
              <a:spcBef>
                <a:spcPts val="0"/>
              </a:spcBef>
              <a:buFont typeface="Arial" panose="020B0604020202020204" pitchFamily="34" charset="0"/>
              <a:buChar char="•"/>
            </a:pPr>
            <a:r>
              <a:rPr lang="en-GB" b="0" dirty="0">
                <a:solidFill>
                  <a:schemeClr val="tx1"/>
                </a:solidFill>
              </a:rPr>
              <a:t>The subheadings for each level summarise the overall characteristics of achievement</a:t>
            </a:r>
          </a:p>
          <a:p>
            <a:pPr lvl="0" indent="-238125">
              <a:spcBef>
                <a:spcPts val="0"/>
              </a:spcBef>
            </a:pPr>
            <a:endParaRPr lang="en-GB" b="0" dirty="0">
              <a:solidFill>
                <a:schemeClr val="tx1"/>
              </a:solidFill>
            </a:endParaRPr>
          </a:p>
          <a:p>
            <a:pPr marL="238125" marR="0" lvl="0" indent="-238125" algn="l" rtl="0">
              <a:lnSpc>
                <a:spcPct val="118750"/>
              </a:lnSpc>
              <a:spcBef>
                <a:spcPts val="0"/>
              </a:spcBef>
              <a:spcAft>
                <a:spcPts val="0"/>
              </a:spcAft>
              <a:buClr>
                <a:schemeClr val="dk2"/>
              </a:buClr>
              <a:buSzPct val="100000"/>
              <a:buFont typeface="Times New Roman"/>
              <a:buAutoNum type="arabicPeriod"/>
            </a:pPr>
            <a:endParaRPr lang="en-GB" sz="1600" b="0" i="0" u="none" strike="noStrike" cap="none" dirty="0">
              <a:solidFill>
                <a:schemeClr val="tx1"/>
              </a:solidFill>
              <a:latin typeface="Arial"/>
              <a:ea typeface="Arial"/>
              <a:cs typeface="Arial"/>
              <a:sym typeface="Aria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MARK SCHEME</a:t>
            </a:r>
            <a:br>
              <a:rPr lang="en-GB" sz="3400" b="1" i="0" u="none" strike="noStrike" cap="none" dirty="0">
                <a:solidFill>
                  <a:schemeClr val="dk2"/>
                </a:solidFill>
                <a:latin typeface="Times New Roman"/>
                <a:ea typeface="Times New Roman"/>
                <a:cs typeface="Times New Roman"/>
                <a:sym typeface="Times New Roman"/>
              </a:rPr>
            </a:br>
            <a:r>
              <a:rPr lang="en-GB" sz="3400" b="1" i="0" u="none" strike="noStrike" cap="none" dirty="0">
                <a:solidFill>
                  <a:schemeClr val="dk2"/>
                </a:solidFill>
                <a:latin typeface="Times New Roman"/>
                <a:ea typeface="Times New Roman"/>
                <a:cs typeface="Times New Roman"/>
                <a:sym typeface="Times New Roman"/>
              </a:rPr>
              <a:t>Section B </a:t>
            </a:r>
            <a:br>
              <a:rPr lang="en-GB" sz="3400" b="1" i="0" u="none" strike="noStrike" cap="none" dirty="0">
                <a:solidFill>
                  <a:schemeClr val="dk2"/>
                </a:solidFill>
                <a:latin typeface="Times New Roman"/>
                <a:ea typeface="Times New Roman"/>
                <a:cs typeface="Times New Roman"/>
                <a:sym typeface="Times New Roman"/>
              </a:rPr>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40" name="Shape 440"/>
          <p:cNvSpPr txBox="1">
            <a:spLocks noGrp="1"/>
          </p:cNvSpPr>
          <p:nvPr>
            <p:ph type="body" idx="1"/>
          </p:nvPr>
        </p:nvSpPr>
        <p:spPr>
          <a:xfrm>
            <a:off x="542925" y="1809749"/>
            <a:ext cx="7786428" cy="4208665"/>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2"/>
              </a:buClr>
              <a:buSzPct val="100000"/>
              <a:buNone/>
            </a:pPr>
            <a:r>
              <a:rPr lang="en-GB" b="0" dirty="0">
                <a:solidFill>
                  <a:schemeClr val="tx1"/>
                </a:solidFill>
              </a:rPr>
              <a:t>AO1: the use of ‘concepts, methods, terminology’ is a feature of successful answers. An integrated lang-lit approach is required (not just ‘literary’ terms for Section B) and this approach should be applied to the extract and the wider play</a:t>
            </a:r>
          </a:p>
          <a:p>
            <a:pPr marL="0" marR="0" lvl="0" indent="0" algn="l" rtl="0">
              <a:lnSpc>
                <a:spcPct val="118750"/>
              </a:lnSpc>
              <a:spcBef>
                <a:spcPts val="0"/>
              </a:spcBef>
              <a:spcAft>
                <a:spcPts val="0"/>
              </a:spcAft>
              <a:buClr>
                <a:schemeClr val="dk2"/>
              </a:buClr>
              <a:buSzPct val="100000"/>
              <a:buNone/>
            </a:pPr>
            <a:endParaRPr lang="en-GB" b="0" dirty="0">
              <a:solidFill>
                <a:schemeClr val="tx1"/>
              </a:solidFill>
            </a:endParaRPr>
          </a:p>
          <a:p>
            <a:pPr marL="0" marR="0" lvl="0" indent="0" algn="l" rtl="0">
              <a:lnSpc>
                <a:spcPct val="118750"/>
              </a:lnSpc>
              <a:spcBef>
                <a:spcPts val="0"/>
              </a:spcBef>
              <a:spcAft>
                <a:spcPts val="0"/>
              </a:spcAft>
              <a:buClr>
                <a:schemeClr val="dk2"/>
              </a:buClr>
              <a:buSzPct val="100000"/>
              <a:buNone/>
            </a:pPr>
            <a:r>
              <a:rPr lang="en-GB" b="0" dirty="0">
                <a:solidFill>
                  <a:schemeClr val="tx1"/>
                </a:solidFill>
              </a:rPr>
              <a:t>AO2: the writer’s craft must be acknowledged and analysed such as stagecraft of dramatic productions or characters (and their voices) as constructs</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 </a:t>
            </a:r>
          </a:p>
          <a:p>
            <a:pPr marL="0" marR="0" lvl="0" indent="0" algn="l" rtl="0">
              <a:lnSpc>
                <a:spcPct val="118750"/>
              </a:lnSpc>
              <a:spcBef>
                <a:spcPts val="0"/>
              </a:spcBef>
              <a:spcAft>
                <a:spcPts val="0"/>
              </a:spcAft>
              <a:buClr>
                <a:schemeClr val="dk2"/>
              </a:buClr>
              <a:buSzPct val="100000"/>
              <a:buNone/>
            </a:pPr>
            <a:r>
              <a:rPr lang="en-GB" b="0" dirty="0">
                <a:solidFill>
                  <a:schemeClr val="tx1"/>
                </a:solidFill>
              </a:rPr>
              <a:t>AO3: many candidates needed to better balance contexts of production and reception.  </a:t>
            </a:r>
          </a:p>
          <a:p>
            <a:pPr marL="0" lvl="0" indent="0">
              <a:spcBef>
                <a:spcPts val="0"/>
              </a:spcBef>
              <a:buNone/>
            </a:pPr>
            <a:r>
              <a:rPr lang="en-GB" b="0" dirty="0">
                <a:solidFill>
                  <a:schemeClr val="tx1"/>
                </a:solidFill>
              </a:rPr>
              <a:t>contextual factors in successful responses will link directly to the task rather than incorporating tranches of learned biographical, social, historical or political data.</a:t>
            </a:r>
          </a:p>
        </p:txBody>
      </p:sp>
      <p:sp>
        <p:nvSpPr>
          <p:cNvPr id="441" name="Shape 44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29808842"/>
      </p:ext>
    </p:extLst>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A99ADB9C-EF3B-47AF-B074-A12320957EAB}"/>
              </a:ext>
            </a:extLst>
          </p:cNvPr>
          <p:cNvSpPr>
            <a:spLocks noGrp="1"/>
          </p:cNvSpPr>
          <p:nvPr>
            <p:ph type="ctrTitle"/>
          </p:nvPr>
        </p:nvSpPr>
        <p:spPr>
          <a:xfrm>
            <a:off x="2496501" y="2075825"/>
            <a:ext cx="4283999" cy="2695680"/>
          </a:xfrm>
        </p:spPr>
        <p:txBody>
          <a:bodyPr/>
          <a:lstStyle/>
          <a:p>
            <a:r>
              <a:rPr lang="en-GB" sz="1800" dirty="0"/>
              <a:t>Section B</a:t>
            </a:r>
            <a:br>
              <a:rPr lang="en-GB" sz="1800" dirty="0"/>
            </a:br>
            <a:r>
              <a:rPr lang="en-GB" sz="1800" dirty="0"/>
              <a:t/>
            </a:r>
            <a:br>
              <a:rPr lang="en-GB" sz="1800" dirty="0"/>
            </a:br>
            <a:r>
              <a:rPr lang="en-GB" sz="1800" dirty="0"/>
              <a:t> Question 2: All my Sons</a:t>
            </a:r>
            <a:br>
              <a:rPr lang="en-GB" sz="1800" dirty="0"/>
            </a:br>
            <a:r>
              <a:rPr lang="en-GB" sz="1800" dirty="0"/>
              <a:t>Question 5: Equus</a:t>
            </a:r>
            <a:br>
              <a:rPr lang="en-GB" sz="1800" dirty="0"/>
            </a:br>
            <a:r>
              <a:rPr lang="en-GB" sz="1800" dirty="0"/>
              <a:t>Question 6: The History Boys</a:t>
            </a:r>
            <a:br>
              <a:rPr lang="en-GB" sz="1800" dirty="0"/>
            </a:br>
            <a:r>
              <a:rPr lang="en-GB" sz="1800" dirty="0"/>
              <a:t>Question 7: Top Girls</a:t>
            </a:r>
          </a:p>
        </p:txBody>
      </p:sp>
    </p:spTree>
    <p:extLst>
      <p:ext uri="{BB962C8B-B14F-4D97-AF65-F5344CB8AC3E}">
        <p14:creationId xmlns:p14="http://schemas.microsoft.com/office/powerpoint/2010/main" val="2522141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dirty="0"/>
              <a:t>All my Sons</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Document ID</a:t>
            </a:r>
            <a:r>
              <a:rPr lang="en-GB" altLang="en-US" dirty="0" smtClean="0">
                <a:latin typeface="Arial" panose="020B0604020202020204" pitchFamily="34" charset="0"/>
                <a:cs typeface="Arial" panose="020B0604020202020204" pitchFamily="34" charset="0"/>
              </a:rPr>
              <a:t>:</a:t>
            </a:r>
            <a:endParaRPr lang="en-GB" altLang="en-US" dirty="0" smtClean="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 </a:t>
            </a:r>
            <a:r>
              <a:rPr lang="en-GB" altLang="en-US" dirty="0">
                <a:solidFill>
                  <a:srgbClr val="FF0000"/>
                </a:solidFill>
                <a:latin typeface="Arial" panose="020B0604020202020204" pitchFamily="34" charset="0"/>
                <a:cs typeface="Arial" panose="020B0604020202020204" pitchFamily="34" charset="0"/>
              </a:rPr>
              <a:t>Script 4</a:t>
            </a:r>
            <a:endParaRPr lang="en-GB" altLang="en-US" dirty="0" smtClean="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 Question 2 ONLY]</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93167227"/>
      </p:ext>
    </p:extLst>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Q2</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1230284"/>
            <a:ext cx="8082127" cy="5259295"/>
          </a:xfrm>
          <a:prstGeom prst="rect">
            <a:avLst/>
          </a:prstGeom>
          <a:noFill/>
          <a:ln>
            <a:noFill/>
          </a:ln>
        </p:spPr>
        <p:txBody>
          <a:bodyPr lIns="0" tIns="0" rIns="0" bIns="0" anchor="t" anchorCtr="0">
            <a:noAutofit/>
          </a:bodyPr>
          <a:lstStyle/>
          <a:p>
            <a:pPr lvl="0">
              <a:buSzPct val="25000"/>
            </a:pPr>
            <a:r>
              <a:rPr lang="en-GB" dirty="0"/>
              <a:t>Successful responses to Q2:</a:t>
            </a:r>
          </a:p>
          <a:p>
            <a:pPr lvl="0">
              <a:buSzPct val="25000"/>
            </a:pPr>
            <a:endParaRPr lang="en-GB" dirty="0"/>
          </a:p>
          <a:p>
            <a:pPr marL="285750" lvl="0" indent="-285750">
              <a:buSzPct val="25000"/>
              <a:buFont typeface="Arial" panose="020B0604020202020204" pitchFamily="34" charset="0"/>
              <a:buChar char="•"/>
            </a:pPr>
            <a:r>
              <a:rPr lang="en-GB" dirty="0"/>
              <a:t>offered focus on Kate's grief and desperation, linking this to the evident tensions with Chris and Keller here and throughout the play</a:t>
            </a:r>
          </a:p>
          <a:p>
            <a:pPr marL="285750" lvl="0" indent="-285750">
              <a:buSzPct val="25000"/>
              <a:buFont typeface="Arial" panose="020B0604020202020204" pitchFamily="34" charset="0"/>
              <a:buChar char="•"/>
            </a:pPr>
            <a:r>
              <a:rPr lang="en-GB" dirty="0"/>
              <a:t>used the 'signs' of the dream and the tree as the basis for investigation and were able to consider aspects of staging to good effect to support their assertions</a:t>
            </a:r>
          </a:p>
          <a:p>
            <a:pPr marL="285750" lvl="0" indent="-285750">
              <a:buSzPct val="25000"/>
              <a:buFont typeface="Arial" panose="020B0604020202020204" pitchFamily="34" charset="0"/>
              <a:buChar char="•"/>
            </a:pPr>
            <a:r>
              <a:rPr lang="en-GB" dirty="0"/>
              <a:t>linked authorial intent and crafting to its effect on the audience </a:t>
            </a:r>
          </a:p>
          <a:p>
            <a:pPr marL="285750" lvl="0" indent="-285750">
              <a:buSzPct val="25000"/>
              <a:buFont typeface="Arial" panose="020B0604020202020204" pitchFamily="34" charset="0"/>
              <a:buChar char="•"/>
            </a:pPr>
            <a:r>
              <a:rPr lang="en-GB" dirty="0"/>
              <a:t>offered close comment on the construction of the voices contained in the extract, linking form to function and applying terms with accuracy and in good range</a:t>
            </a:r>
          </a:p>
          <a:p>
            <a:pPr marL="285750" lvl="0" indent="-285750">
              <a:buSzPct val="25000"/>
              <a:buFont typeface="Arial" panose="020B0604020202020204" pitchFamily="34" charset="0"/>
              <a:buChar char="•"/>
            </a:pPr>
            <a:r>
              <a:rPr lang="en-GB" dirty="0"/>
              <a:t>dealt with the contextual implications of the play which were well linked to this particular extract</a:t>
            </a:r>
          </a:p>
          <a:p>
            <a:pPr marL="285750" lvl="0" indent="-285750">
              <a:buSzPct val="25000"/>
              <a:buFont typeface="Arial" panose="020B0604020202020204" pitchFamily="34" charset="0"/>
              <a:buChar char="•"/>
            </a:pPr>
            <a:r>
              <a:rPr lang="en-GB" dirty="0"/>
              <a:t>considered the text as a performance piece, considering dramatic conventions and techniques </a:t>
            </a:r>
          </a:p>
          <a:p>
            <a:pPr lvl="0">
              <a:buSzPct val="25000"/>
            </a:pPr>
            <a:r>
              <a:rPr lang="en-GB" dirty="0"/>
              <a:t>     made links to the broader text that were relevant to the task.</a:t>
            </a:r>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387376590"/>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dirty="0"/>
              <a:t>Aims and Objectives</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sym typeface="Times New Roman"/>
              </a:rPr>
              <a:t>1.  To review and interpret the mark scheme for this unit  </a:t>
            </a:r>
            <a:endParaRPr lang="en-GB" sz="1800" dirty="0">
              <a:solidFill>
                <a:schemeClr val="bg2"/>
              </a:solidFill>
              <a:latin typeface="Verdana" panose="020B0604030504040204" pitchFamily="34" charset="0"/>
              <a:ea typeface="Verdana" panose="020B0604030504040204" pitchFamily="34" charset="0"/>
              <a:cs typeface="Verdana" panose="020B0604030504040204" pitchFamily="34" charset="0"/>
            </a:endParaRPr>
          </a:p>
          <a:p>
            <a:pPr lvl="0">
              <a:lnSpc>
                <a:spcPct val="100000"/>
              </a:lnSpc>
              <a:spcAft>
                <a:spcPts val="0"/>
              </a:spcAft>
              <a:buClr>
                <a:schemeClr val="dk2"/>
              </a:buClr>
              <a:buSzPct val="25000"/>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2.  To look closely at salient points</a:t>
            </a:r>
          </a:p>
          <a:p>
            <a:pPr marL="342900" lvl="0" indent="-342900">
              <a:lnSpc>
                <a:spcPct val="100000"/>
              </a:lnSpc>
              <a:spcAft>
                <a:spcPts val="0"/>
              </a:spcAft>
              <a:buClr>
                <a:schemeClr val="dk2"/>
              </a:buClr>
              <a:buSzPct val="25000"/>
              <a:buAutoNum type="arabicPeriod" startAt="2"/>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 in the Examiners’ Report</a:t>
            </a:r>
          </a:p>
          <a:p>
            <a:pPr lvl="0">
              <a:lnSpc>
                <a:spcPct val="100000"/>
              </a:lnSpc>
              <a:spcAft>
                <a:spcPts val="0"/>
              </a:spcAft>
              <a:buClr>
                <a:schemeClr val="dk2"/>
              </a:buClr>
              <a:buSzPct val="25000"/>
              <a:buAutoNum type="arabicPeriod" startAt="2"/>
            </a:pPr>
            <a:endParaRPr lang="en-IE"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a:p>
            <a:pPr marL="0" lvl="0" indent="0">
              <a:lnSpc>
                <a:spcPct val="100000"/>
              </a:lnSpc>
              <a:spcAft>
                <a:spcPts val="0"/>
              </a:spcAft>
              <a:buClr>
                <a:schemeClr val="dk2"/>
              </a:buClr>
              <a:buSzPct val="25000"/>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3.  To identify success criteria</a:t>
            </a:r>
          </a:p>
          <a:p>
            <a:pPr marL="342900" lvl="0" indent="-342900">
              <a:lnSpc>
                <a:spcPct val="100000"/>
              </a:lnSpc>
              <a:spcAft>
                <a:spcPts val="0"/>
              </a:spcAft>
              <a:buClr>
                <a:schemeClr val="dk2"/>
              </a:buClr>
              <a:buSzPct val="25000"/>
              <a:buAutoNum type="arabicPeriod" startAt="3"/>
            </a:pPr>
            <a:r>
              <a:rPr lang="en-IE" sz="1800" dirty="0">
                <a:solidFill>
                  <a:schemeClr val="bg2"/>
                </a:solidFill>
                <a:latin typeface="Verdana" panose="020B0604030504040204" pitchFamily="34" charset="0"/>
                <a:ea typeface="Verdana" panose="020B0604030504040204" pitchFamily="34" charset="0"/>
                <a:cs typeface="Verdana" panose="020B0604030504040204" pitchFamily="34" charset="0"/>
              </a:rPr>
              <a:t>from a review of samples of both successful and less successful responses from the 2017 series</a:t>
            </a:r>
            <a:endParaRPr sz="1800" i="0" u="none" strike="noStrike" cap="none" dirty="0">
              <a:solidFill>
                <a:schemeClr val="bg2"/>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3</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Tree>
    <p:extLst>
      <p:ext uri="{BB962C8B-B14F-4D97-AF65-F5344CB8AC3E}">
        <p14:creationId xmlns:p14="http://schemas.microsoft.com/office/powerpoint/2010/main" val="2882597971"/>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48002684"/>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705003"/>
          </a:xfrm>
        </p:spPr>
        <p:txBody>
          <a:bodyPr/>
          <a:lstStyle/>
          <a:p>
            <a:pPr marL="101600" indent="0">
              <a:buNone/>
            </a:pPr>
            <a:r>
              <a:rPr lang="en-GB" sz="1400" dirty="0"/>
              <a:t>This is a successful response to Q2 which demonstrates the ‘discriminating and controlled application’ that is characteristic of Level 4 and, on occasion, offers critical and evaluative comment– a Level 5 characteristic.</a:t>
            </a:r>
          </a:p>
          <a:p>
            <a:pPr marL="101600" indent="0">
              <a:buNone/>
            </a:pPr>
            <a:r>
              <a:rPr lang="en-GB" sz="1400" dirty="0"/>
              <a:t>It is well structured and expression is often sophisticated.  There is clear understanding of the play and a valid focus on Kate and her search for signs. Exploration of the resulting ‘tension’ ranges across the play and selection of this further evidence is wholly appropriate and shows awareness of the dramatic techniques and conventions applied by Miller.  Understanding of broader contextual factors is also clear and linked specifically to the issues of Kate’s refusal to accept Larry’s death. Concepts such as pathetic fallacy and symbolism are explored with considerable insight.</a:t>
            </a:r>
          </a:p>
          <a:p>
            <a:pPr marL="101600" indent="0">
              <a:buNone/>
            </a:pPr>
            <a:r>
              <a:rPr lang="en-GB" sz="1400" dirty="0"/>
              <a:t>What restricts the response to Level 4 is lack of detailed  exploration of the extract itself and a lack of specific analysis of language techniques (and application of attendant terminology). There are many missed opportunities here and the body of the response often reads more like a very competent answer to a ‘Literature’ question. The use of ‘concepts, methods, terminology’ is a feature of successful answers. An integrated </a:t>
            </a:r>
            <a:r>
              <a:rPr lang="en-GB" sz="1400" dirty="0" err="1"/>
              <a:t>lang</a:t>
            </a:r>
            <a:r>
              <a:rPr lang="en-GB" sz="1400" dirty="0"/>
              <a:t>-lit approach is required (not just ‘literary’ terms)  and this approach should be applied to the extract and the wider play.</a:t>
            </a:r>
          </a:p>
          <a:p>
            <a:pPr marL="101600" indent="0">
              <a:buNone/>
            </a:pPr>
            <a:r>
              <a:rPr lang="en-GB" dirty="0"/>
              <a:t>.</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576809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dirty="0"/>
              <a:t>Equus</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Document ID:</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 </a:t>
            </a:r>
            <a:r>
              <a:rPr lang="en-GB" altLang="en-US" dirty="0">
                <a:solidFill>
                  <a:srgbClr val="FF0000"/>
                </a:solidFill>
                <a:latin typeface="Arial" panose="020B0604020202020204" pitchFamily="34" charset="0"/>
                <a:cs typeface="Arial" panose="020B0604020202020204" pitchFamily="34" charset="0"/>
              </a:rPr>
              <a:t>Script </a:t>
            </a:r>
            <a:r>
              <a:rPr lang="en-GB" altLang="en-US" dirty="0" smtClean="0">
                <a:solidFill>
                  <a:srgbClr val="FF0000"/>
                </a:solidFill>
                <a:latin typeface="Arial" panose="020B0604020202020204" pitchFamily="34" charset="0"/>
                <a:cs typeface="Arial" panose="020B0604020202020204" pitchFamily="34" charset="0"/>
              </a:rPr>
              <a:t>5</a:t>
            </a:r>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 Question 5 ONLY]</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56353940"/>
      </p:ext>
    </p:extLst>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Q5</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1230284"/>
            <a:ext cx="8082127" cy="5259295"/>
          </a:xfrm>
          <a:prstGeom prst="rect">
            <a:avLst/>
          </a:prstGeom>
          <a:noFill/>
          <a:ln>
            <a:noFill/>
          </a:ln>
        </p:spPr>
        <p:txBody>
          <a:bodyPr lIns="0" tIns="0" rIns="0" bIns="0" anchor="t" anchorCtr="0">
            <a:noAutofit/>
          </a:bodyPr>
          <a:lstStyle/>
          <a:p>
            <a:pPr lvl="0">
              <a:buSzPct val="25000"/>
            </a:pPr>
            <a:r>
              <a:rPr lang="en-GB" dirty="0"/>
              <a:t>Successful responses to Q5:</a:t>
            </a:r>
          </a:p>
          <a:p>
            <a:pPr lvl="0">
              <a:buSzPct val="25000"/>
            </a:pPr>
            <a:endParaRPr lang="en-GB" dirty="0"/>
          </a:p>
          <a:p>
            <a:pPr marL="285750" lvl="0" indent="-285750">
              <a:buSzPct val="25000"/>
              <a:buFont typeface="Arial" panose="020B0604020202020204" pitchFamily="34" charset="0"/>
              <a:buChar char="•"/>
            </a:pPr>
            <a:r>
              <a:rPr lang="en-GB" dirty="0"/>
              <a:t>differentiated the voices from which the extract is comprised by exploring the factors, contextual and dramatic, that shape them </a:t>
            </a:r>
          </a:p>
          <a:p>
            <a:pPr marL="285750" lvl="0" indent="-285750">
              <a:buSzPct val="25000"/>
              <a:buFont typeface="Arial" panose="020B0604020202020204" pitchFamily="34" charset="0"/>
              <a:buChar char="•"/>
            </a:pPr>
            <a:r>
              <a:rPr lang="en-GB" dirty="0"/>
              <a:t>applied literary and linguistic frameworks and terms accurately and in good range to comment both on the influence on Alan and on the role of Dysart and the professional methods he uses to elicit information from the </a:t>
            </a:r>
            <a:r>
              <a:rPr lang="en-GB" dirty="0" err="1"/>
              <a:t>Strangs</a:t>
            </a:r>
            <a:r>
              <a:rPr lang="en-GB" dirty="0"/>
              <a:t> </a:t>
            </a:r>
          </a:p>
          <a:p>
            <a:pPr marL="285750" lvl="0" indent="-285750">
              <a:buSzPct val="25000"/>
              <a:buFont typeface="Arial" panose="020B0604020202020204" pitchFamily="34" charset="0"/>
              <a:buChar char="•"/>
            </a:pPr>
            <a:r>
              <a:rPr lang="en-GB" dirty="0"/>
              <a:t>drew conclusions about the parent/child dynamic which they used as a springboard for comment on the broader text</a:t>
            </a:r>
          </a:p>
          <a:p>
            <a:pPr marL="285750" lvl="0" indent="-285750">
              <a:buSzPct val="25000"/>
              <a:buFont typeface="Arial" panose="020B0604020202020204" pitchFamily="34" charset="0"/>
              <a:buChar char="•"/>
            </a:pPr>
            <a:r>
              <a:rPr lang="en-GB" dirty="0"/>
              <a:t>referenced relevant contextual factors illustrate, for example, the Freudian approach of Dysart, or the orthodox nature of Dora’s faith</a:t>
            </a:r>
          </a:p>
          <a:p>
            <a:pPr marL="285750" lvl="0" indent="-285750">
              <a:buSzPct val="25000"/>
              <a:buFont typeface="Arial" panose="020B0604020202020204" pitchFamily="34" charset="0"/>
              <a:buChar char="•"/>
            </a:pPr>
            <a:r>
              <a:rPr lang="en-GB" dirty="0"/>
              <a:t>showed awareness of the dramatic techniques and conventions that characterise the scene and evidence Shaffer’s craft</a:t>
            </a:r>
          </a:p>
          <a:p>
            <a:pPr marL="285750" lvl="0" indent="-285750">
              <a:buSzPct val="25000"/>
              <a:buFont typeface="Arial" panose="020B0604020202020204" pitchFamily="34" charset="0"/>
              <a:buChar char="•"/>
            </a:pPr>
            <a:r>
              <a:rPr lang="en-GB" dirty="0"/>
              <a:t>made links to the broader text that were relevant to the task.</a:t>
            </a:r>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286622067"/>
      </p:ext>
    </p:extLst>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559086087"/>
      </p:ext>
    </p:extLst>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sz="1400" dirty="0"/>
              <a:t>This response to Q5 often, but not always, demonstrates the clear and relevant application that is characteristic of Level 3. </a:t>
            </a:r>
          </a:p>
          <a:p>
            <a:pPr marL="387350" indent="-285750">
              <a:buFont typeface="Arial" panose="020B0604020202020204" pitchFamily="34" charset="0"/>
              <a:buChar char="•"/>
            </a:pPr>
            <a:r>
              <a:rPr lang="en-GB" sz="1400" dirty="0"/>
              <a:t>it opens with relevant comments on the conflicting attitudes of the </a:t>
            </a:r>
            <a:r>
              <a:rPr lang="en-GB" sz="1400" dirty="0" err="1"/>
              <a:t>Strangs</a:t>
            </a:r>
            <a:r>
              <a:rPr lang="en-GB" sz="1400" dirty="0"/>
              <a:t> to their son and links this to issues with Jill</a:t>
            </a:r>
          </a:p>
          <a:p>
            <a:pPr marL="387350" indent="-285750">
              <a:buFont typeface="Arial" panose="020B0604020202020204" pitchFamily="34" charset="0"/>
              <a:buChar char="•"/>
            </a:pPr>
            <a:r>
              <a:rPr lang="en-GB" sz="1400" dirty="0"/>
              <a:t>it offers reasonable focus on the extract, drawing out points of influence and conflict which evidence an understanding of the play and the issues that are central to it</a:t>
            </a:r>
          </a:p>
          <a:p>
            <a:pPr marL="387350" indent="-285750">
              <a:buFont typeface="Arial" panose="020B0604020202020204" pitchFamily="34" charset="0"/>
              <a:buChar char="•"/>
            </a:pPr>
            <a:r>
              <a:rPr lang="en-GB" sz="1400" dirty="0"/>
              <a:t>although interpretation is sound, it is not consistently supported with specific evidence and attendant analysis/terminology</a:t>
            </a:r>
          </a:p>
          <a:p>
            <a:pPr marL="387350" indent="-285750">
              <a:buFont typeface="Arial" panose="020B0604020202020204" pitchFamily="34" charset="0"/>
              <a:buChar char="•"/>
            </a:pPr>
            <a:r>
              <a:rPr lang="en-GB" sz="1400" dirty="0"/>
              <a:t>there is consideration of stage directions and some interesting links between the actions of father and son </a:t>
            </a:r>
          </a:p>
          <a:p>
            <a:pPr marL="387350" indent="-285750">
              <a:buFont typeface="Arial" panose="020B0604020202020204" pitchFamily="34" charset="0"/>
              <a:buChar char="•"/>
            </a:pPr>
            <a:r>
              <a:rPr lang="en-GB" sz="1400" dirty="0"/>
              <a:t>there is clear understanding of dramatic theory and practitioners but some of this contextual information is not fully integrated or linked to the specific requirements of the task.</a:t>
            </a:r>
          </a:p>
          <a:p>
            <a:pPr marL="101600" indent="0">
              <a:buNone/>
            </a:pPr>
            <a:endParaRPr lang="en-GB" dirty="0"/>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59399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dirty="0"/>
              <a:t>The History Boys</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Document ID:</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 </a:t>
            </a:r>
            <a:r>
              <a:rPr lang="en-GB" altLang="en-US" dirty="0">
                <a:solidFill>
                  <a:srgbClr val="FF0000"/>
                </a:solidFill>
                <a:latin typeface="Arial" panose="020B0604020202020204" pitchFamily="34" charset="0"/>
                <a:cs typeface="Arial" panose="020B0604020202020204" pitchFamily="34" charset="0"/>
              </a:rPr>
              <a:t>Script </a:t>
            </a:r>
            <a:r>
              <a:rPr lang="en-GB" altLang="en-US" dirty="0" smtClean="0">
                <a:solidFill>
                  <a:srgbClr val="FF0000"/>
                </a:solidFill>
                <a:latin typeface="Arial" panose="020B0604020202020204" pitchFamily="34" charset="0"/>
                <a:cs typeface="Arial" panose="020B0604020202020204" pitchFamily="34" charset="0"/>
              </a:rPr>
              <a:t>6</a:t>
            </a:r>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 Question 2 ONLY]</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626966751"/>
      </p:ext>
    </p:extLst>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r>
              <a:rPr lang="en-GB" sz="3200" dirty="0">
                <a:latin typeface="Verdana" panose="020B0604030504040204" pitchFamily="34" charset="0"/>
                <a:ea typeface="Verdana" panose="020B0604030504040204" pitchFamily="34" charset="0"/>
                <a:cs typeface="Verdana" panose="020B0604030504040204" pitchFamily="34" charset="0"/>
              </a:rPr>
              <a:t>Q6</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1230284"/>
            <a:ext cx="8082127" cy="5259295"/>
          </a:xfrm>
          <a:prstGeom prst="rect">
            <a:avLst/>
          </a:prstGeom>
          <a:noFill/>
          <a:ln>
            <a:noFill/>
          </a:ln>
        </p:spPr>
        <p:txBody>
          <a:bodyPr lIns="0" tIns="0" rIns="0" bIns="0" anchor="t" anchorCtr="0">
            <a:noAutofit/>
          </a:bodyPr>
          <a:lstStyle/>
          <a:p>
            <a:pPr lvl="0">
              <a:buSzPct val="25000"/>
            </a:pPr>
            <a:r>
              <a:rPr lang="en-GB" dirty="0"/>
              <a:t>Successful responses to Q6:</a:t>
            </a:r>
          </a:p>
          <a:p>
            <a:pPr lvl="0">
              <a:buSzPct val="25000"/>
            </a:pPr>
            <a:endParaRPr lang="en-GB" dirty="0"/>
          </a:p>
          <a:p>
            <a:pPr marL="285750" lvl="0" indent="-285750">
              <a:buSzPct val="25000"/>
              <a:buFont typeface="Arial" panose="020B0604020202020204" pitchFamily="34" charset="0"/>
              <a:buChar char="•"/>
            </a:pPr>
            <a:r>
              <a:rPr lang="en-GB" dirty="0"/>
              <a:t>explored the significance of the fact that </a:t>
            </a:r>
            <a:r>
              <a:rPr lang="en-GB" dirty="0" err="1"/>
              <a:t>Lintott’s</a:t>
            </a:r>
            <a:r>
              <a:rPr lang="en-GB" dirty="0"/>
              <a:t> is the only female voice in the play  analysed the mocking/critical tone through which </a:t>
            </a:r>
            <a:r>
              <a:rPr lang="en-GB" dirty="0" err="1"/>
              <a:t>Lintott’s</a:t>
            </a:r>
            <a:r>
              <a:rPr lang="en-GB" dirty="0"/>
              <a:t> voice is constructed and the often apologetic, sometimes embarrassed voices of the boys when she confronts their prejudice</a:t>
            </a:r>
          </a:p>
          <a:p>
            <a:pPr marL="285750" lvl="0" indent="-285750">
              <a:buSzPct val="25000"/>
              <a:buFont typeface="Arial" panose="020B0604020202020204" pitchFamily="34" charset="0"/>
              <a:buChar char="•"/>
            </a:pPr>
            <a:r>
              <a:rPr lang="en-GB" dirty="0"/>
              <a:t>applied relevant frameworks and terms to</a:t>
            </a:r>
            <a:r>
              <a:rPr lang="en-GB" dirty="0">
                <a:solidFill>
                  <a:srgbClr val="FF0000"/>
                </a:solidFill>
              </a:rPr>
              <a:t> </a:t>
            </a:r>
            <a:r>
              <a:rPr lang="en-GB" dirty="0"/>
              <a:t>comment on Bennett’s craft.  </a:t>
            </a:r>
          </a:p>
          <a:p>
            <a:pPr marL="285750" lvl="0" indent="-285750">
              <a:buSzPct val="25000"/>
              <a:buFont typeface="Arial" panose="020B0604020202020204" pitchFamily="34" charset="0"/>
              <a:buChar char="•"/>
            </a:pPr>
            <a:r>
              <a:rPr lang="en-GB" dirty="0"/>
              <a:t>considered </a:t>
            </a:r>
            <a:r>
              <a:rPr lang="en-GB" dirty="0" err="1"/>
              <a:t>Lintott’s</a:t>
            </a:r>
            <a:r>
              <a:rPr lang="en-GB" dirty="0"/>
              <a:t> intellectual status through references to Wittgenstein, Elizabeth I and links to, and comparison with, Hector and Irwin </a:t>
            </a:r>
          </a:p>
          <a:p>
            <a:pPr marL="285750" lvl="0" indent="-285750">
              <a:buSzPct val="25000"/>
              <a:buFont typeface="Arial" panose="020B0604020202020204" pitchFamily="34" charset="0"/>
              <a:buChar char="•"/>
            </a:pPr>
            <a:r>
              <a:rPr lang="en-GB" dirty="0"/>
              <a:t>explored her treatment as a professional woman – often citing the headmaster to support their comments</a:t>
            </a:r>
          </a:p>
          <a:p>
            <a:pPr marL="285750" lvl="0" indent="-285750">
              <a:buSzPct val="25000"/>
              <a:buFont typeface="Arial" panose="020B0604020202020204" pitchFamily="34" charset="0"/>
              <a:buChar char="•"/>
            </a:pPr>
            <a:r>
              <a:rPr lang="en-GB" dirty="0"/>
              <a:t>placed the extract in its historical and social context and used comments on Thatcher and changes to the education system (and broader British society) to comment on the irony of </a:t>
            </a:r>
            <a:r>
              <a:rPr lang="en-GB" dirty="0" err="1"/>
              <a:t>Lintott’s</a:t>
            </a:r>
            <a:r>
              <a:rPr lang="en-GB" dirty="0"/>
              <a:t> representative position</a:t>
            </a:r>
          </a:p>
          <a:p>
            <a:pPr marL="285750" lvl="0" indent="-285750">
              <a:buSzPct val="25000"/>
              <a:buFont typeface="Arial" panose="020B0604020202020204" pitchFamily="34" charset="0"/>
              <a:buChar char="•"/>
            </a:pPr>
            <a:r>
              <a:rPr lang="en-GB" dirty="0"/>
              <a:t>explored Bennett’s comment on gender inequalities in the British education system and in broader society across the play as a whole.</a:t>
            </a: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3669144"/>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92353630"/>
      </p:ext>
    </p:extLst>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541336" y="1346662"/>
            <a:ext cx="7754765" cy="4522123"/>
          </a:xfrm>
        </p:spPr>
        <p:txBody>
          <a:bodyPr/>
          <a:lstStyle/>
          <a:p>
            <a:pPr marL="101600" indent="0">
              <a:buNone/>
            </a:pPr>
            <a:r>
              <a:rPr lang="en-GB" dirty="0"/>
              <a:t>This is a reasonable response to Q6 which fits the descriptors for L3 in that it often presents a clear and relevant understanding of the play.</a:t>
            </a:r>
          </a:p>
          <a:p>
            <a:pPr marL="101600" indent="0">
              <a:buNone/>
            </a:pPr>
            <a:r>
              <a:rPr lang="en-GB" dirty="0"/>
              <a:t>There is a promising start with contextual </a:t>
            </a:r>
            <a:r>
              <a:rPr lang="en-GB" dirty="0" smtClean="0"/>
              <a:t>comments </a:t>
            </a:r>
            <a:r>
              <a:rPr lang="en-GB" dirty="0"/>
              <a:t>linked mostly to the task. There is also some relevant analysis of technique with application of terms such as ‘oxymoronic’ and reference to women as an ‘afterthought’.  Reference to stage directions show awareness of performance and convention. There is also a clear sense of Bennett as author in terms of his intent but this falls short of technique. The response is logically structured and well expressed.</a:t>
            </a:r>
          </a:p>
          <a:p>
            <a:pPr marL="101600" indent="0">
              <a:buNone/>
            </a:pPr>
            <a:r>
              <a:rPr lang="en-GB" dirty="0"/>
              <a:t>As the script progresses specific analysis thins and, although, interpretation is sound and relevant examples are provided to support this, there are many missed opportunities to explore technique and this is one of the reasons the mark is anchored towards the bottom of the level. Exploration of the broader text is also rather restricted.</a:t>
            </a:r>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653656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Session Agenda</a:t>
            </a:r>
          </a:p>
        </p:txBody>
      </p:sp>
      <p:sp>
        <p:nvSpPr>
          <p:cNvPr id="323" name="Shape 323"/>
          <p:cNvSpPr txBox="1">
            <a:spLocks noGrp="1"/>
          </p:cNvSpPr>
          <p:nvPr>
            <p:ph type="body" idx="1"/>
          </p:nvPr>
        </p:nvSpPr>
        <p:spPr>
          <a:xfrm>
            <a:off x="539998" y="1266825"/>
            <a:ext cx="7556597" cy="4784839"/>
          </a:xfrm>
          <a:prstGeom prst="rect">
            <a:avLst/>
          </a:prstGeom>
          <a:noFill/>
          <a:ln>
            <a:noFill/>
          </a:ln>
        </p:spPr>
        <p:txBody>
          <a:bodyPr lIns="0" tIns="0" rIns="0" bIns="0" anchor="t" anchorCtr="0">
            <a:noAutofit/>
          </a:bodyPr>
          <a:lstStyle/>
          <a:p>
            <a:pPr marL="495300" lvl="2" indent="0">
              <a:buSzPct val="25000"/>
              <a:buNone/>
            </a:pPr>
            <a:endParaRPr lang="en-GB" dirty="0"/>
          </a:p>
          <a:p>
            <a:pPr marL="495300" lvl="2" indent="0">
              <a:buSzPct val="25000"/>
              <a:buNone/>
            </a:pPr>
            <a:r>
              <a:rPr lang="en-GB" dirty="0"/>
              <a:t>16:10 The Principal Examiner’s Report on 9EL01 June 2017</a:t>
            </a:r>
          </a:p>
          <a:p>
            <a:pPr marL="495300" lvl="2" indent="0">
              <a:buSzPct val="25000"/>
              <a:buNone/>
            </a:pPr>
            <a:endParaRPr lang="en-GB" dirty="0"/>
          </a:p>
          <a:p>
            <a:pPr marL="495300" lvl="2" indent="0">
              <a:buSzPct val="25000"/>
              <a:buNone/>
            </a:pPr>
            <a:r>
              <a:rPr lang="en-GB" dirty="0"/>
              <a:t>16:15  Reviewing </a:t>
            </a:r>
            <a:r>
              <a:rPr lang="en-GB" b="1" dirty="0"/>
              <a:t>Section A</a:t>
            </a:r>
            <a:r>
              <a:rPr lang="en-GB" dirty="0"/>
              <a:t>: the Mark Scheme and Question Paper</a:t>
            </a:r>
          </a:p>
          <a:p>
            <a:pPr marL="495300" lvl="2" indent="0">
              <a:buSzPct val="25000"/>
              <a:buNone/>
            </a:pPr>
            <a:r>
              <a:rPr lang="en-GB" dirty="0"/>
              <a:t>16:20  Characteristics of successful and less successful responses to Q1</a:t>
            </a:r>
          </a:p>
          <a:p>
            <a:pPr marL="495300" lvl="2" indent="0">
              <a:buSzPct val="25000"/>
              <a:buNone/>
            </a:pPr>
            <a:r>
              <a:rPr lang="en-GB" dirty="0"/>
              <a:t>16:30  Marking Exercise (3 exemplar scripts): Examiner feedback and script     	    commentaries</a:t>
            </a:r>
          </a:p>
          <a:p>
            <a:pPr marL="495300" lvl="2" indent="0">
              <a:buSzPct val="25000"/>
              <a:buNone/>
            </a:pPr>
            <a:endParaRPr lang="en-GB" dirty="0"/>
          </a:p>
          <a:p>
            <a:pPr marL="495300" lvl="2" indent="0">
              <a:buSzPct val="25000"/>
              <a:buNone/>
            </a:pPr>
            <a:endParaRPr lang="en-GB" dirty="0"/>
          </a:p>
          <a:p>
            <a:pPr marL="495300" lvl="2" indent="0">
              <a:buSzPct val="25000"/>
              <a:buNone/>
            </a:pPr>
            <a:r>
              <a:rPr lang="en-GB" dirty="0"/>
              <a:t>17:00  Reviewing </a:t>
            </a:r>
            <a:r>
              <a:rPr lang="en-GB" b="1" dirty="0"/>
              <a:t>Section B</a:t>
            </a:r>
            <a:r>
              <a:rPr lang="en-GB" dirty="0"/>
              <a:t>: the Mark Scheme and Question Paper</a:t>
            </a:r>
          </a:p>
          <a:p>
            <a:pPr marL="495300" lvl="2" indent="0">
              <a:buSzPct val="25000"/>
              <a:buNone/>
            </a:pPr>
            <a:r>
              <a:rPr lang="en-GB" dirty="0"/>
              <a:t>17:10  Characteristics of successful and less successful responses to Q2, Q5, 	    Q6, Q7</a:t>
            </a:r>
          </a:p>
          <a:p>
            <a:pPr marL="495300" lvl="2" indent="0">
              <a:buSzPct val="25000"/>
              <a:buNone/>
            </a:pPr>
            <a:r>
              <a:rPr lang="en-GB" dirty="0"/>
              <a:t>17:20  Marking Exercise (across Event 1 texts):  Examiner feedback and script 	    commentaries</a:t>
            </a:r>
          </a:p>
          <a:p>
            <a:pPr marL="495300" lvl="2" indent="0">
              <a:buSzPct val="25000"/>
              <a:buNone/>
            </a:pPr>
            <a:endParaRPr lang="en-GB" dirty="0"/>
          </a:p>
          <a:p>
            <a:pPr marL="495300" lvl="2" indent="0">
              <a:buSzPct val="25000"/>
              <a:buNone/>
            </a:pPr>
            <a:r>
              <a:rPr lang="en-GB" dirty="0"/>
              <a:t>18:00  Finish</a:t>
            </a:r>
          </a:p>
          <a:p>
            <a:pPr marL="495300" lvl="2" indent="0">
              <a:buSzPct val="25000"/>
              <a:buNone/>
            </a:pPr>
            <a:endParaRPr lang="en-GB" dirty="0"/>
          </a:p>
          <a:p>
            <a:pPr marL="495300" lvl="2" indent="0">
              <a:buSzPct val="25000"/>
              <a:buNone/>
            </a:pPr>
            <a:r>
              <a:rPr lang="en-GB" dirty="0"/>
              <a:t>   </a:t>
            </a:r>
          </a:p>
          <a:p>
            <a:pPr marL="495300" lvl="2" indent="0">
              <a:buSzPct val="25000"/>
              <a:buNone/>
            </a:pPr>
            <a:r>
              <a:rPr lang="en-GB" dirty="0"/>
              <a:t>  </a:t>
            </a:r>
          </a:p>
          <a:p>
            <a:pPr marL="495300" lvl="2" indent="0">
              <a:buSzPct val="25000"/>
              <a:buNone/>
            </a:pPr>
            <a:endParaRPr lang="en-GB" dirty="0"/>
          </a:p>
          <a:p>
            <a:pPr marL="495300" lvl="2" indent="0">
              <a:buSzPct val="25000"/>
              <a:buNone/>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365301"/>
          </a:xfrm>
          <a:prstGeom prst="rect">
            <a:avLst/>
          </a:prstGeom>
          <a:noFill/>
          <a:ln>
            <a:noFill/>
          </a:ln>
        </p:spPr>
        <p:txBody>
          <a:bodyPr lIns="0" tIns="0" rIns="0" bIns="0" anchor="t" anchorCtr="0">
            <a:noAutofit/>
          </a:bodyPr>
          <a:lstStyle/>
          <a:p>
            <a:pPr lvl="0" algn="ctr">
              <a:buSzPct val="25000"/>
            </a:pPr>
            <a:r>
              <a:rPr lang="en-GB" dirty="0"/>
              <a:t>SECTION B  </a:t>
            </a:r>
            <a:br>
              <a:rPr lang="en-GB" dirty="0"/>
            </a:br>
            <a:r>
              <a:rPr lang="en-GB" i="1"/>
              <a:t>Top Girls</a:t>
            </a:r>
            <a:r>
              <a:rPr lang="en-GB" i="1" dirty="0"/>
              <a:t/>
            </a:r>
            <a:br>
              <a:rPr lang="en-GB" i="1"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2194559"/>
            <a:ext cx="5052763" cy="2712991"/>
          </a:xfrm>
          <a:prstGeom prst="rect">
            <a:avLst/>
          </a:prstGeom>
          <a:noFill/>
          <a:ln>
            <a:noFill/>
          </a:ln>
        </p:spPr>
        <p:txBody>
          <a:bodyPr lIns="0" tIns="0" rIns="0" bIns="0" anchor="t" anchorCtr="0">
            <a:noAutofit/>
          </a:bodyPr>
          <a:lstStyle/>
          <a:p>
            <a:r>
              <a:rPr lang="en-GB" altLang="en-US" dirty="0">
                <a:latin typeface="Arial" panose="020B0604020202020204" pitchFamily="34" charset="0"/>
                <a:cs typeface="Arial" panose="020B0604020202020204" pitchFamily="34" charset="0"/>
              </a:rPr>
              <a:t>Student 	             </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Question: </a:t>
            </a:r>
            <a:r>
              <a:rPr lang="en-GB" altLang="en-US" dirty="0">
                <a:solidFill>
                  <a:srgbClr val="FF0000"/>
                </a:solidFill>
                <a:latin typeface="Arial" panose="020B0604020202020204" pitchFamily="34" charset="0"/>
                <a:cs typeface="Arial" panose="020B0604020202020204" pitchFamily="34" charset="0"/>
              </a:rPr>
              <a:t>              </a:t>
            </a:r>
          </a:p>
          <a:p>
            <a:r>
              <a:rPr lang="en-GB" altLang="en-US" dirty="0">
                <a:latin typeface="Arial" panose="020B0604020202020204" pitchFamily="34" charset="0"/>
                <a:cs typeface="Arial" panose="020B0604020202020204" pitchFamily="34" charset="0"/>
              </a:rPr>
              <a:t>Document ID:</a:t>
            </a:r>
            <a:endParaRPr lang="en-GB" altLang="en-US" dirty="0">
              <a:solidFill>
                <a:srgbClr val="FF0000"/>
              </a:solidFill>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Document name: </a:t>
            </a:r>
            <a:r>
              <a:rPr lang="en-GB" altLang="en-US" dirty="0">
                <a:solidFill>
                  <a:srgbClr val="FF0000"/>
                </a:solidFill>
                <a:latin typeface="Arial" panose="020B0604020202020204" pitchFamily="34" charset="0"/>
                <a:cs typeface="Arial" panose="020B0604020202020204" pitchFamily="34" charset="0"/>
              </a:rPr>
              <a:t>Script </a:t>
            </a:r>
            <a:r>
              <a:rPr lang="en-GB" altLang="en-US" dirty="0" smtClean="0">
                <a:solidFill>
                  <a:srgbClr val="FF0000"/>
                </a:solidFill>
                <a:latin typeface="Arial" panose="020B0604020202020204" pitchFamily="34" charset="0"/>
                <a:cs typeface="Arial" panose="020B0604020202020204" pitchFamily="34" charset="0"/>
              </a:rPr>
              <a:t>7</a:t>
            </a:r>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endParaRPr lang="en-GB" altLang="en-US" dirty="0">
              <a:solidFill>
                <a:srgbClr val="FF0000"/>
              </a:solidFill>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[Inset online: Student’s response to appear here Question 7 ONLY]</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943909426"/>
      </p:ext>
    </p:extLst>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81891" y="417600"/>
            <a:ext cx="7915872" cy="54667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Q7</a:t>
            </a:r>
            <a:endParaRPr lang="en-GB" sz="32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415636" y="964276"/>
            <a:ext cx="8082127" cy="5259295"/>
          </a:xfrm>
          <a:prstGeom prst="rect">
            <a:avLst/>
          </a:prstGeom>
          <a:noFill/>
          <a:ln>
            <a:noFill/>
          </a:ln>
        </p:spPr>
        <p:txBody>
          <a:bodyPr lIns="0" tIns="0" rIns="0" bIns="0" anchor="t" anchorCtr="0">
            <a:noAutofit/>
          </a:bodyPr>
          <a:lstStyle/>
          <a:p>
            <a:pPr lvl="0">
              <a:buSzPct val="25000"/>
            </a:pPr>
            <a:r>
              <a:rPr lang="en-GB" dirty="0"/>
              <a:t>Successful responses to </a:t>
            </a:r>
            <a:r>
              <a:rPr lang="en-GB" dirty="0" smtClean="0"/>
              <a:t>Q7:</a:t>
            </a:r>
            <a:endParaRPr lang="en-GB" dirty="0"/>
          </a:p>
          <a:p>
            <a:pPr lvl="0">
              <a:buSzPct val="25000"/>
            </a:pPr>
            <a:endParaRPr lang="en-GB" dirty="0"/>
          </a:p>
          <a:p>
            <a:pPr marL="285750" lvl="0" indent="-285750">
              <a:buSzPct val="25000"/>
              <a:buFont typeface="Arial" panose="020B0604020202020204" pitchFamily="34" charset="0"/>
              <a:buChar char="•"/>
            </a:pPr>
            <a:r>
              <a:rPr lang="en-GB" dirty="0"/>
              <a:t>explored how characters are shaped by their personal and professional experiences as a basis for analytical </a:t>
            </a:r>
            <a:r>
              <a:rPr lang="en-GB" dirty="0" smtClean="0"/>
              <a:t>discussion on </a:t>
            </a:r>
            <a:r>
              <a:rPr lang="en-GB" dirty="0"/>
              <a:t>their construction</a:t>
            </a:r>
          </a:p>
          <a:p>
            <a:pPr marL="285750" lvl="0" indent="-285750">
              <a:buSzPct val="25000"/>
              <a:buFont typeface="Arial" panose="020B0604020202020204" pitchFamily="34" charset="0"/>
              <a:buChar char="•"/>
            </a:pPr>
            <a:r>
              <a:rPr lang="en-GB" dirty="0"/>
              <a:t>applied appropriate frameworks (and terminology) to link form to function and evidence the author’s craft</a:t>
            </a:r>
          </a:p>
          <a:p>
            <a:pPr marL="285750" lvl="0" indent="-285750">
              <a:buSzPct val="25000"/>
              <a:buFont typeface="Arial" panose="020B0604020202020204" pitchFamily="34" charset="0"/>
              <a:buChar char="•"/>
            </a:pPr>
            <a:r>
              <a:rPr lang="en-GB" dirty="0"/>
              <a:t>linked contextual factors to authorial decisions rather than simply describing issues of gender and/or politics at the time</a:t>
            </a:r>
          </a:p>
          <a:p>
            <a:pPr marL="285750" lvl="0" indent="-285750">
              <a:buSzPct val="25000"/>
              <a:buFont typeface="Arial" panose="020B0604020202020204" pitchFamily="34" charset="0"/>
              <a:buChar char="•"/>
            </a:pPr>
            <a:r>
              <a:rPr lang="en-GB" dirty="0"/>
              <a:t>considered the text as a performance piece, exploring dramatic conventions and techniques </a:t>
            </a:r>
          </a:p>
          <a:p>
            <a:pPr marL="285750" lvl="0" indent="-285750">
              <a:buSzPct val="25000"/>
              <a:buFont typeface="Arial" panose="020B0604020202020204" pitchFamily="34" charset="0"/>
              <a:buChar char="•"/>
            </a:pPr>
            <a:r>
              <a:rPr lang="en-GB" dirty="0"/>
              <a:t>explored attitudes to gender and politics in other parts of the play</a:t>
            </a:r>
          </a:p>
          <a:p>
            <a:pPr lvl="0">
              <a:buSzPct val="25000"/>
            </a:pPr>
            <a:endParaRPr lang="en-GB" dirty="0"/>
          </a:p>
          <a:p>
            <a:pPr marL="285750" lvl="0" indent="-285750">
              <a:buSzPct val="25000"/>
              <a:buFont typeface="Arial" panose="020B0604020202020204" pitchFamily="34" charset="0"/>
              <a:buChar char="•"/>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388653368"/>
      </p:ext>
    </p:extLst>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In which level would you place this response?</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7179946"/>
      </p:ext>
    </p:extLst>
  </p:cSld>
  <p:clrMapOvr>
    <a:masterClrMapping/>
  </p:clrMapOvr>
  <p:transitio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739D71B-F675-44E6-99EF-C643A75BF64E}"/>
              </a:ext>
            </a:extLst>
          </p:cNvPr>
          <p:cNvSpPr>
            <a:spLocks noGrp="1"/>
          </p:cNvSpPr>
          <p:nvPr>
            <p:ph type="title"/>
          </p:nvPr>
        </p:nvSpPr>
        <p:spPr>
          <a:xfrm>
            <a:off x="541336" y="417599"/>
            <a:ext cx="7754765" cy="1115925"/>
          </a:xfrm>
        </p:spPr>
        <p:txBody>
          <a:bodyPr/>
          <a:lstStyle/>
          <a:p>
            <a:r>
              <a:rPr lang="en-GB" dirty="0"/>
              <a:t>Examiner Comments:</a:t>
            </a:r>
          </a:p>
        </p:txBody>
      </p:sp>
      <p:sp>
        <p:nvSpPr>
          <p:cNvPr id="3" name="Text Placeholder 2">
            <a:extLst>
              <a:ext uri="{FF2B5EF4-FFF2-40B4-BE49-F238E27FC236}">
                <a16:creationId xmlns="" xmlns:a16="http://schemas.microsoft.com/office/drawing/2014/main" id="{54D2E4D3-B1C6-4797-B2D4-2C689D8A5271}"/>
              </a:ext>
            </a:extLst>
          </p:cNvPr>
          <p:cNvSpPr>
            <a:spLocks noGrp="1"/>
          </p:cNvSpPr>
          <p:nvPr>
            <p:ph type="body" idx="1"/>
          </p:nvPr>
        </p:nvSpPr>
        <p:spPr>
          <a:xfrm>
            <a:off x="192202" y="975561"/>
            <a:ext cx="7754765" cy="5275610"/>
          </a:xfrm>
        </p:spPr>
        <p:txBody>
          <a:bodyPr/>
          <a:lstStyle/>
          <a:p>
            <a:pPr marL="101600" indent="0">
              <a:buNone/>
            </a:pPr>
            <a:endParaRPr lang="en-GB" dirty="0"/>
          </a:p>
          <a:p>
            <a:pPr marL="101600" indent="0">
              <a:buNone/>
            </a:pPr>
            <a:r>
              <a:rPr lang="en-GB" dirty="0"/>
              <a:t>There are some elements which move towards the discriminating characteristics of a L4 response – these include comments on context such as the insightful consideration of the reception of a contemporary audience who would have been more receptive to the ironies of Marlene’s stance on Margaret Thatcher.</a:t>
            </a:r>
          </a:p>
          <a:p>
            <a:pPr marL="101600" indent="0">
              <a:buNone/>
            </a:pPr>
            <a:r>
              <a:rPr lang="en-GB" dirty="0"/>
              <a:t>The relative lack of detailed and specific analysis – and the application of attendant frameworks and terminology </a:t>
            </a:r>
            <a:r>
              <a:rPr lang="en-GB"/>
              <a:t>–  </a:t>
            </a:r>
            <a:r>
              <a:rPr lang="en-GB" dirty="0"/>
              <a:t>restricts the potential for higher reward. </a:t>
            </a:r>
          </a:p>
          <a:p>
            <a:pPr marL="101600" indent="0">
              <a:buNone/>
            </a:pPr>
            <a:r>
              <a:rPr lang="en-GB" dirty="0"/>
              <a:t>The response is generally well structured and expressed and there are few lapses in clarity/cohesion. There is detailed and relevant comment on context and this is tailored to reflect the contrasting perspective of Marlene and Joyce in the extract and in the broader text. There is a clear sense of audience and of Churchill’s use of dramatic convention and technique in this respect. </a:t>
            </a:r>
          </a:p>
          <a:p>
            <a:pPr marL="101600" indent="0">
              <a:buNone/>
            </a:pPr>
            <a:endParaRPr lang="en-GB" dirty="0"/>
          </a:p>
          <a:p>
            <a:pPr marL="101600" indent="0">
              <a:buNone/>
            </a:pPr>
            <a:endParaRPr lang="en-GB" dirty="0"/>
          </a:p>
          <a:p>
            <a:pPr marL="101600" indent="0">
              <a:buNone/>
            </a:pPr>
            <a:endParaRPr lang="en-GB" dirty="0"/>
          </a:p>
        </p:txBody>
      </p:sp>
      <p:sp>
        <p:nvSpPr>
          <p:cNvPr id="4" name="Slide Number Placeholder 3">
            <a:extLst>
              <a:ext uri="{FF2B5EF4-FFF2-40B4-BE49-F238E27FC236}">
                <a16:creationId xmlns="" xmlns:a16="http://schemas.microsoft.com/office/drawing/2014/main" id="{B8141D9F-3586-4152-9DC0-3240B418C1CA}"/>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43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8165916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2FD1B2-6C5A-4945-9EFC-61E79C653472}"/>
              </a:ext>
            </a:extLst>
          </p:cNvPr>
          <p:cNvSpPr>
            <a:spLocks noGrp="1"/>
          </p:cNvSpPr>
          <p:nvPr>
            <p:ph type="title"/>
          </p:nvPr>
        </p:nvSpPr>
        <p:spPr/>
        <p:txBody>
          <a:bodyPr/>
          <a:lstStyle/>
          <a:p>
            <a:r>
              <a:rPr lang="en-IE" dirty="0"/>
              <a:t>Thank you!</a:t>
            </a:r>
          </a:p>
        </p:txBody>
      </p:sp>
      <p:sp>
        <p:nvSpPr>
          <p:cNvPr id="3" name="Text Placeholder 2">
            <a:extLst>
              <a:ext uri="{FF2B5EF4-FFF2-40B4-BE49-F238E27FC236}">
                <a16:creationId xmlns="" xmlns:a16="http://schemas.microsoft.com/office/drawing/2014/main" id="{52CF43DD-C407-462E-8D72-7275E8233027}"/>
              </a:ext>
            </a:extLst>
          </p:cNvPr>
          <p:cNvSpPr>
            <a:spLocks noGrp="1"/>
          </p:cNvSpPr>
          <p:nvPr>
            <p:ph type="body" idx="1"/>
          </p:nvPr>
        </p:nvSpPr>
        <p:spPr>
          <a:xfrm>
            <a:off x="542925" y="1704975"/>
            <a:ext cx="7487170" cy="3171825"/>
          </a:xfrm>
        </p:spPr>
        <p:txBody>
          <a:bodyPr/>
          <a:lstStyle/>
          <a:p>
            <a:r>
              <a:rPr lang="en-IE" dirty="0"/>
              <a:t>That concludes today’s online training session for 9EL01.</a:t>
            </a:r>
          </a:p>
          <a:p>
            <a:endParaRPr lang="en-IE" dirty="0"/>
          </a:p>
          <a:p>
            <a:r>
              <a:rPr lang="en-IE" dirty="0"/>
              <a:t>Thank you for attending this session and for your contribution to it. </a:t>
            </a:r>
          </a:p>
          <a:p>
            <a:endParaRPr lang="en-IE" dirty="0"/>
          </a:p>
          <a:p>
            <a:r>
              <a:rPr lang="en-IE" dirty="0"/>
              <a:t>We hope it was helpful.  The final slides (coming up) will direct you to further sources of information and training. </a:t>
            </a:r>
          </a:p>
          <a:p>
            <a:endParaRPr lang="en-IE" dirty="0"/>
          </a:p>
          <a:p>
            <a:r>
              <a:rPr lang="en-IE" dirty="0"/>
              <a:t>Thank you. </a:t>
            </a:r>
          </a:p>
        </p:txBody>
      </p:sp>
      <p:sp>
        <p:nvSpPr>
          <p:cNvPr id="4" name="Slide Number Placeholder 3">
            <a:extLst>
              <a:ext uri="{FF2B5EF4-FFF2-40B4-BE49-F238E27FC236}">
                <a16:creationId xmlns="" xmlns:a16="http://schemas.microsoft.com/office/drawing/2014/main" id="{3470A758-5963-4720-B2C7-AB1897C81A1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44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8521477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a:t>Any questions?</a:t>
            </a:r>
            <a:br>
              <a:rPr lang="en-GB" dirty="0"/>
            </a:br>
            <a:r>
              <a:rPr lang="en-GB" dirty="0"/>
              <a:t/>
            </a:r>
            <a:br>
              <a:rPr lang="en-GB" dirty="0"/>
            </a:br>
            <a:r>
              <a:rPr lang="en-GB" dirty="0"/>
              <a:t>Thank you for attending this event.</a:t>
            </a:r>
            <a:br>
              <a:rPr lang="en-GB" dirty="0"/>
            </a:br>
            <a:r>
              <a:rPr lang="en-GB" dirty="0"/>
              <a:t/>
            </a:r>
            <a:br>
              <a:rPr lang="en-GB" dirty="0"/>
            </a:br>
            <a:r>
              <a:rPr lang="en-GB" sz="1800" i="1" dirty="0"/>
              <a:t>How did we do?</a:t>
            </a:r>
            <a:br>
              <a:rPr lang="en-GB" sz="1800" i="1" dirty="0"/>
            </a:br>
            <a:r>
              <a:rPr lang="en-GB" sz="1800" i="1" dirty="0"/>
              <a:t>Please fill in the </a:t>
            </a:r>
            <a:r>
              <a:rPr lang="en-GB" sz="1800" i="1" dirty="0">
                <a:solidFill>
                  <a:schemeClr val="tx1"/>
                </a:solidFill>
              </a:rPr>
              <a:t>evaluation form </a:t>
            </a:r>
            <a:r>
              <a:rPr lang="en-GB" sz="1800" i="1" dirty="0"/>
              <a:t>that you’ll receive via e-mail in a few minutes.</a:t>
            </a:r>
            <a:r>
              <a:rPr lang="en-GB" sz="1800" dirty="0"/>
              <a:t/>
            </a:r>
            <a:br>
              <a:rPr lang="en-GB" sz="1800" dirty="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19926393"/>
      </p:ext>
    </p:extLst>
  </p:cSld>
  <p:clrMapOvr>
    <a:masterClrMapping/>
  </p:clrMapOvr>
  <p:transition spd="slow">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Support</a:t>
            </a:r>
          </a:p>
        </p:txBody>
      </p:sp>
      <p:sp>
        <p:nvSpPr>
          <p:cNvPr id="323" name="Shape 323"/>
          <p:cNvSpPr txBox="1">
            <a:spLocks noGrp="1"/>
          </p:cNvSpPr>
          <p:nvPr>
            <p:ph type="body" idx="1"/>
          </p:nvPr>
        </p:nvSpPr>
        <p:spPr>
          <a:xfrm>
            <a:off x="608141" y="1590674"/>
            <a:ext cx="7889623" cy="4078605"/>
          </a:xfrm>
          <a:prstGeom prst="rect">
            <a:avLst/>
          </a:prstGeom>
          <a:noFill/>
          <a:ln>
            <a:noFill/>
          </a:ln>
        </p:spPr>
        <p:txBody>
          <a:bodyPr lIns="0" tIns="0" rIns="0" bIns="0" anchor="t" anchorCtr="0">
            <a:noAutofit/>
          </a:bodyPr>
          <a:lstStyle/>
          <a:p>
            <a:pPr lvl="0">
              <a:buSzPct val="25000"/>
            </a:pPr>
            <a:endParaRPr lang="en-GB" b="1" i="1" dirty="0"/>
          </a:p>
          <a:p>
            <a:pPr lvl="0">
              <a:buSzPct val="25000"/>
            </a:pPr>
            <a:r>
              <a:rPr lang="en-GB" sz="1800" dirty="0">
                <a:solidFill>
                  <a:schemeClr val="tx1"/>
                </a:solidFill>
              </a:rPr>
              <a:t>For more information, please contact the English subject advisor, or visit the Pearson online subject pages, or our ‘Ask the Expert’ site.</a:t>
            </a:r>
          </a:p>
          <a:p>
            <a:pPr lvl="0">
              <a:buSzPct val="25000"/>
            </a:pPr>
            <a:endParaRPr lang="en-GB" sz="1800" dirty="0">
              <a:solidFill>
                <a:schemeClr val="tx1"/>
              </a:solidFill>
            </a:endParaRPr>
          </a:p>
          <a:p>
            <a:pPr lvl="0">
              <a:buSzPct val="25000"/>
            </a:pPr>
            <a:r>
              <a:rPr lang="en-GB" dirty="0">
                <a:solidFill>
                  <a:schemeClr val="tx1"/>
                </a:solidFill>
              </a:rPr>
              <a:t>Name: 		Clare Haviland</a:t>
            </a:r>
          </a:p>
          <a:p>
            <a:pPr lvl="0">
              <a:buSzPct val="25000"/>
            </a:pPr>
            <a:r>
              <a:rPr lang="en-GB" dirty="0">
                <a:solidFill>
                  <a:schemeClr val="tx1"/>
                </a:solidFill>
              </a:rPr>
              <a:t>Title:  		English Subject Advisor</a:t>
            </a:r>
          </a:p>
          <a:p>
            <a:pPr lvl="0">
              <a:buSzPct val="25000"/>
            </a:pPr>
            <a:r>
              <a:rPr lang="en-GB" dirty="0">
                <a:solidFill>
                  <a:schemeClr val="tx1"/>
                </a:solidFill>
              </a:rPr>
              <a:t>Telephone: 	020 7010 2183</a:t>
            </a:r>
          </a:p>
          <a:p>
            <a:pPr lvl="0">
              <a:buSzPct val="25000"/>
            </a:pPr>
            <a:r>
              <a:rPr lang="en-GB" dirty="0">
                <a:solidFill>
                  <a:schemeClr val="tx1"/>
                </a:solidFill>
              </a:rPr>
              <a:t>Email:  		TeachingEnglish@pearson.com</a:t>
            </a:r>
          </a:p>
          <a:p>
            <a:pPr lvl="0">
              <a:buSzPct val="25000"/>
            </a:pPr>
            <a:r>
              <a:rPr lang="en-GB" dirty="0">
                <a:solidFill>
                  <a:schemeClr val="tx1"/>
                </a:solidFill>
              </a:rPr>
              <a:t>Twitter: 		@</a:t>
            </a:r>
            <a:r>
              <a:rPr lang="en-GB" dirty="0" err="1">
                <a:solidFill>
                  <a:schemeClr val="tx1"/>
                </a:solidFill>
              </a:rPr>
              <a:t>PearsonTeachEng</a:t>
            </a:r>
            <a:endParaRPr lang="en-GB" dirty="0">
              <a:solidFill>
                <a:schemeClr val="tx1"/>
              </a:solidFill>
            </a:endParaRPr>
          </a:p>
          <a:p>
            <a:pPr lvl="0">
              <a:buSzPct val="25000"/>
            </a:pPr>
            <a:endParaRPr lang="en-GB" sz="1800" dirty="0">
              <a:solidFill>
                <a:schemeClr val="tx1"/>
              </a:solidFill>
            </a:endParaRPr>
          </a:p>
          <a:p>
            <a:pPr lvl="0">
              <a:buSzPct val="25000"/>
            </a:pPr>
            <a:r>
              <a:rPr lang="en-GB" sz="1800" dirty="0">
                <a:solidFill>
                  <a:schemeClr val="tx1"/>
                </a:solidFill>
                <a:hlinkClick r:id="rId3"/>
              </a:rPr>
              <a:t>Click here to go to "Contact Us" Webpage</a:t>
            </a:r>
            <a:endParaRPr lang="en-GB" sz="1800" dirty="0">
              <a:solidFill>
                <a:schemeClr val="tx1"/>
              </a:solidFill>
            </a:endParaRP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46</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94599177"/>
      </p:ext>
    </p:extLst>
  </p:cSld>
  <p:clrMapOvr>
    <a:masterClrMapping/>
  </p:clrMapOvr>
  <p:transition spd="slow">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541337" y="417599"/>
            <a:ext cx="5081586" cy="111592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t>Other useful links</a:t>
            </a:r>
            <a:br>
              <a:rPr lang="en-GB" dirty="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00" name="Shape 400"/>
          <p:cNvSpPr txBox="1">
            <a:spLocks noGrp="1"/>
          </p:cNvSpPr>
          <p:nvPr>
            <p:ph type="body" idx="1"/>
          </p:nvPr>
        </p:nvSpPr>
        <p:spPr>
          <a:xfrm>
            <a:off x="541337" y="1337139"/>
            <a:ext cx="6496049" cy="4786259"/>
          </a:xfrm>
          <a:prstGeom prst="rect">
            <a:avLst/>
          </a:prstGeom>
          <a:noFill/>
          <a:ln>
            <a:noFill/>
          </a:ln>
        </p:spPr>
        <p:txBody>
          <a:bodyPr lIns="0" tIns="0" rIns="0" bIns="0" anchor="t" anchorCtr="0">
            <a:noAutofit/>
          </a:bodyPr>
          <a:lstStyle/>
          <a:p>
            <a:pPr marL="238125" marR="0" lvl="0" indent="-238125" algn="l" rtl="0">
              <a:lnSpc>
                <a:spcPct val="118750"/>
              </a:lnSpc>
              <a:spcBef>
                <a:spcPts val="0"/>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3"/>
              </a:rPr>
              <a:t>Grade Boundaries</a:t>
            </a:r>
            <a:endParaRPr lang="en-GB" sz="1600" b="1" i="0" u="none" strike="noStrike" cap="none" dirty="0">
              <a:solidFill>
                <a:schemeClr val="dk2"/>
              </a:solidFill>
              <a:latin typeface="Arial"/>
              <a:ea typeface="Arial"/>
              <a:cs typeface="Arial"/>
              <a:sym typeface="Arial"/>
            </a:endParaRPr>
          </a:p>
          <a:p>
            <a:pPr marL="241300" lvl="1" indent="0">
              <a:buNone/>
            </a:pPr>
            <a:r>
              <a:rPr lang="en-GB" dirty="0"/>
              <a:t>This page shows the minimum marks needed to achieve a certain grade for all UK and international examinations. Also refer to the examiners report which is available for download with other documents.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4"/>
              </a:rPr>
              <a:t>Examination Results Statistics</a:t>
            </a:r>
            <a:endParaRPr lang="en-GB" sz="1600" b="1" i="0" u="none" strike="noStrike" cap="none" dirty="0">
              <a:solidFill>
                <a:schemeClr val="dk2"/>
              </a:solidFill>
              <a:latin typeface="Arial"/>
              <a:ea typeface="Arial"/>
              <a:cs typeface="Arial"/>
              <a:sym typeface="Arial"/>
            </a:endParaRPr>
          </a:p>
          <a:p>
            <a:pPr marL="190500" lvl="1" indent="0">
              <a:buNone/>
            </a:pPr>
            <a:r>
              <a:rPr lang="en-GB" dirty="0">
                <a:solidFill>
                  <a:schemeClr val="tx1"/>
                </a:solidFill>
              </a:rPr>
              <a:t>Results statistics summarise the overall grade </a:t>
            </a:r>
          </a:p>
          <a:p>
            <a:pPr marL="190500" lvl="1" indent="0">
              <a:buNone/>
            </a:pPr>
            <a:r>
              <a:rPr lang="en-GB" dirty="0">
                <a:solidFill>
                  <a:schemeClr val="tx1"/>
                </a:solidFill>
              </a:rPr>
              <a:t>outcomes of candidates sitting Edexcel </a:t>
            </a:r>
          </a:p>
          <a:p>
            <a:pPr marL="190500" lvl="1" indent="0">
              <a:buNone/>
            </a:pPr>
            <a:r>
              <a:rPr lang="en-GB" dirty="0">
                <a:solidFill>
                  <a:schemeClr val="tx1"/>
                </a:solidFill>
              </a:rPr>
              <a:t>examinations.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a:solidFill>
                  <a:schemeClr val="dk2"/>
                </a:solidFill>
                <a:latin typeface="Arial"/>
                <a:ea typeface="Arial"/>
                <a:cs typeface="Arial"/>
                <a:sym typeface="Arial"/>
                <a:hlinkClick r:id="rId5"/>
              </a:rPr>
              <a:t>Results Plus</a:t>
            </a:r>
            <a:endParaRPr lang="en-GB" sz="1600" b="1" i="0" u="none" strike="noStrike" cap="none" dirty="0">
              <a:solidFill>
                <a:schemeClr val="dk2"/>
              </a:solidFill>
              <a:latin typeface="Arial"/>
              <a:ea typeface="Arial"/>
              <a:cs typeface="Arial"/>
              <a:sym typeface="Arial"/>
            </a:endParaRPr>
          </a:p>
          <a:p>
            <a:pPr lvl="1" indent="-187325"/>
            <a:r>
              <a:rPr lang="en-GB" dirty="0"/>
              <a:t>Edexcel’s free online service giving instant and detailed analysis of your students’ exam and mock performance.</a:t>
            </a:r>
          </a:p>
          <a:p>
            <a:pPr lvl="1" indent="-187325"/>
            <a:r>
              <a:rPr lang="en-GB" dirty="0"/>
              <a:t>See your students’ scores for every exam question. </a:t>
            </a:r>
          </a:p>
          <a:p>
            <a:pPr lvl="1" indent="-187325"/>
            <a:r>
              <a:rPr lang="en-GB" dirty="0"/>
              <a:t>Understand how your students’ performance compares with Edexcel national averages.</a:t>
            </a:r>
          </a:p>
        </p:txBody>
      </p:sp>
      <p:sp>
        <p:nvSpPr>
          <p:cNvPr id="401" name="Shape 40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93974617"/>
      </p:ext>
    </p:extLst>
  </p:cSld>
  <p:clrMapOvr>
    <a:masterClrMapping/>
  </p:clrMapOvr>
  <p:transition spd="slow">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xfrm>
            <a:off x="2333624" y="2728866"/>
            <a:ext cx="4656674" cy="985884"/>
          </a:xfrm>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xfrm>
            <a:off x="2343150" y="3829050"/>
            <a:ext cx="4743450" cy="638174"/>
          </a:xfrm>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Tree>
    <p:extLst>
      <p:ext uri="{BB962C8B-B14F-4D97-AF65-F5344CB8AC3E}">
        <p14:creationId xmlns:p14="http://schemas.microsoft.com/office/powerpoint/2010/main" val="2147925013"/>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0" name="Shape 450"/>
          <p:cNvSpPr txBox="1">
            <a:spLocks noGrp="1"/>
          </p:cNvSpPr>
          <p:nvPr>
            <p:ph type="body" idx="1"/>
          </p:nvPr>
        </p:nvSpPr>
        <p:spPr>
          <a:xfrm>
            <a:off x="724618" y="2687950"/>
            <a:ext cx="2191109" cy="428625"/>
          </a:xfrm>
          <a:prstGeom prst="rect">
            <a:avLst/>
          </a:prstGeom>
          <a:noFill/>
          <a:ln>
            <a:noFill/>
          </a:ln>
        </p:spPr>
        <p:txBody>
          <a:bodyPr lIns="0" tIns="0" rIns="0" bIns="0" anchor="ctr" anchorCtr="0">
            <a:noAutofit/>
          </a:bodyPr>
          <a:lstStyle/>
          <a:p>
            <a:pPr lvl="0">
              <a:buSzPct val="25000"/>
            </a:pPr>
            <a:r>
              <a:rPr lang="en-GB" dirty="0"/>
              <a:t>Content</a:t>
            </a:r>
          </a:p>
        </p:txBody>
      </p:sp>
      <p:sp>
        <p:nvSpPr>
          <p:cNvPr id="451" name="Shape 451"/>
          <p:cNvSpPr txBox="1">
            <a:spLocks noGrp="1"/>
          </p:cNvSpPr>
          <p:nvPr>
            <p:ph type="body" idx="2"/>
          </p:nvPr>
        </p:nvSpPr>
        <p:spPr>
          <a:xfrm>
            <a:off x="737418" y="3226998"/>
            <a:ext cx="2245968" cy="1727387"/>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S</a:t>
            </a:r>
            <a:r>
              <a:rPr lang="en-GB" sz="1200" b="0" i="0" u="none" strike="noStrike" cap="none" dirty="0">
                <a:solidFill>
                  <a:srgbClr val="000000"/>
                </a:solidFill>
                <a:latin typeface="Arial"/>
                <a:ea typeface="Arial"/>
                <a:cs typeface="Arial"/>
                <a:sym typeface="Arial"/>
              </a:rPr>
              <a:t>ection A:</a:t>
            </a:r>
          </a:p>
          <a:p>
            <a:pPr marL="0" marR="0" lvl="0" indent="0" algn="l" rtl="0">
              <a:lnSpc>
                <a:spcPct val="116666"/>
              </a:lnSpc>
              <a:spcBef>
                <a:spcPts val="0"/>
              </a:spcBef>
              <a:spcAft>
                <a:spcPts val="0"/>
              </a:spcAft>
              <a:buClr>
                <a:srgbClr val="000000"/>
              </a:buClr>
              <a:buSzPct val="25000"/>
              <a:buFont typeface="Arial"/>
              <a:buNone/>
            </a:pPr>
            <a:r>
              <a:rPr lang="en-GB" dirty="0"/>
              <a:t>Unseen extract analysis based on one text  from the Edexcel Anthology and one linked, unseen text</a:t>
            </a: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r>
              <a:rPr lang="en-GB" dirty="0"/>
              <a:t>Section B:</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Investigation of drama text using extract as starting point and extending across whole play.</a:t>
            </a:r>
            <a:endParaRPr sz="1200" b="0" i="0" u="none" strike="noStrike" cap="none" dirty="0">
              <a:solidFill>
                <a:srgbClr val="000000"/>
              </a:solidFill>
              <a:latin typeface="Arial"/>
              <a:ea typeface="Arial"/>
              <a:cs typeface="Arial"/>
              <a:sym typeface="Arial"/>
            </a:endParaRPr>
          </a:p>
        </p:txBody>
      </p:sp>
      <p:sp>
        <p:nvSpPr>
          <p:cNvPr id="452" name="Shape 452"/>
          <p:cNvSpPr txBox="1">
            <a:spLocks noGrp="1"/>
          </p:cNvSpPr>
          <p:nvPr>
            <p:ph type="body" idx="3"/>
          </p:nvPr>
        </p:nvSpPr>
        <p:spPr>
          <a:xfrm>
            <a:off x="3516475" y="2687950"/>
            <a:ext cx="2191109" cy="428625"/>
          </a:xfrm>
          <a:prstGeom prst="rect">
            <a:avLst/>
          </a:prstGeom>
          <a:noFill/>
          <a:ln>
            <a:noFill/>
          </a:ln>
        </p:spPr>
        <p:txBody>
          <a:bodyPr lIns="0" tIns="0" rIns="0" bIns="0" anchor="ctr" anchorCtr="0">
            <a:noAutofit/>
          </a:bodyPr>
          <a:lstStyle/>
          <a:p>
            <a:pPr lvl="0">
              <a:buSzPct val="25000"/>
            </a:pPr>
            <a:r>
              <a:rPr lang="en-GB" sz="1400" dirty="0"/>
              <a:t>Assessment Objectives / Skills Tested</a:t>
            </a:r>
          </a:p>
        </p:txBody>
      </p:sp>
      <p:sp>
        <p:nvSpPr>
          <p:cNvPr id="453" name="Shape 453"/>
          <p:cNvSpPr txBox="1">
            <a:spLocks noGrp="1"/>
          </p:cNvSpPr>
          <p:nvPr>
            <p:ph type="body" idx="4"/>
          </p:nvPr>
        </p:nvSpPr>
        <p:spPr>
          <a:xfrm>
            <a:off x="3374967" y="3226998"/>
            <a:ext cx="2360047" cy="1926893"/>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Q1: AO1, AO2 , AO3 &amp; AO4 </a:t>
            </a:r>
          </a:p>
          <a:p>
            <a:pPr marL="0" marR="0" lvl="0" indent="0" algn="l" rtl="0">
              <a:lnSpc>
                <a:spcPct val="116666"/>
              </a:lnSpc>
              <a:spcBef>
                <a:spcPts val="0"/>
              </a:spcBef>
              <a:spcAft>
                <a:spcPts val="0"/>
              </a:spcAft>
              <a:buClr>
                <a:srgbClr val="000000"/>
              </a:buClr>
              <a:buSzPct val="25000"/>
              <a:buFont typeface="Arial"/>
              <a:buNone/>
            </a:pPr>
            <a:r>
              <a:rPr lang="en-GB" dirty="0"/>
              <a:t>Q2: AO1,AO2 &amp; AO3</a:t>
            </a:r>
          </a:p>
          <a:p>
            <a:pPr marL="0" marR="0" lvl="0" indent="0" algn="l" rtl="0">
              <a:lnSpc>
                <a:spcPct val="116666"/>
              </a:lnSpc>
              <a:spcBef>
                <a:spcPts val="0"/>
              </a:spcBef>
              <a:spcAft>
                <a:spcPts val="0"/>
              </a:spcAft>
              <a:buClr>
                <a:srgbClr val="000000"/>
              </a:buClr>
              <a:buSzPct val="25000"/>
              <a:buFont typeface="Arial"/>
              <a:buNone/>
            </a:pPr>
            <a:endParaRPr lang="en-GB" dirty="0"/>
          </a:p>
          <a:p>
            <a:pPr marL="0" marR="0" lvl="0" indent="0" algn="l" rtl="0">
              <a:lnSpc>
                <a:spcPct val="116666"/>
              </a:lnSpc>
              <a:spcBef>
                <a:spcPts val="0"/>
              </a:spcBef>
              <a:spcAft>
                <a:spcPts val="0"/>
              </a:spcAft>
              <a:buClr>
                <a:srgbClr val="000000"/>
              </a:buClr>
              <a:buSzPct val="25000"/>
              <a:buFont typeface="Arial"/>
              <a:buNone/>
            </a:pPr>
            <a:r>
              <a:rPr lang="en-GB" dirty="0"/>
              <a:t>AO1/2: Understanding of writer’s craft; use of lang-lit terminology and concepts</a:t>
            </a:r>
          </a:p>
          <a:p>
            <a:pPr marL="0" marR="0" lvl="0" indent="0" algn="l" rtl="0">
              <a:lnSpc>
                <a:spcPct val="116666"/>
              </a:lnSpc>
              <a:spcBef>
                <a:spcPts val="0"/>
              </a:spcBef>
              <a:spcAft>
                <a:spcPts val="0"/>
              </a:spcAft>
              <a:buClr>
                <a:srgbClr val="000000"/>
              </a:buClr>
              <a:buSzPct val="25000"/>
              <a:buFont typeface="Arial"/>
              <a:buNone/>
            </a:pPr>
            <a:r>
              <a:rPr lang="en-GB" dirty="0"/>
              <a:t>AO3: Relevant contextual factors (both contexts of production;</a:t>
            </a:r>
            <a:r>
              <a:rPr lang="en-GB" sz="1200" b="0" i="0" u="none" strike="noStrike" cap="none" dirty="0">
                <a:solidFill>
                  <a:srgbClr val="000000"/>
                </a:solidFill>
                <a:latin typeface="Arial"/>
                <a:ea typeface="Arial"/>
                <a:cs typeface="Arial"/>
                <a:sym typeface="Arial"/>
              </a:rPr>
              <a:t> </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AO4 Comparison between texts</a:t>
            </a: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4" name="Shape 454"/>
          <p:cNvSpPr txBox="1">
            <a:spLocks noGrp="1"/>
          </p:cNvSpPr>
          <p:nvPr>
            <p:ph type="body" idx="5"/>
          </p:nvPr>
        </p:nvSpPr>
        <p:spPr>
          <a:xfrm>
            <a:off x="6208778" y="2687950"/>
            <a:ext cx="2191109" cy="428625"/>
          </a:xfrm>
          <a:prstGeom prst="rect">
            <a:avLst/>
          </a:prstGeom>
          <a:noFill/>
          <a:ln>
            <a:noFill/>
          </a:ln>
        </p:spPr>
        <p:txBody>
          <a:bodyPr lIns="0" tIns="0" rIns="0" bIns="0" anchor="ctr" anchorCtr="0">
            <a:noAutofit/>
          </a:bodyPr>
          <a:lstStyle/>
          <a:p>
            <a:pPr lvl="0">
              <a:buSzPct val="25000"/>
            </a:pPr>
            <a:r>
              <a:rPr lang="en-GB" sz="1400" dirty="0"/>
              <a:t>Structure of Assessment</a:t>
            </a:r>
          </a:p>
        </p:txBody>
      </p:sp>
      <p:sp>
        <p:nvSpPr>
          <p:cNvPr id="455" name="Shape 455"/>
          <p:cNvSpPr txBox="1">
            <a:spLocks noGrp="1"/>
          </p:cNvSpPr>
          <p:nvPr>
            <p:ph type="body" idx="6"/>
          </p:nvPr>
        </p:nvSpPr>
        <p:spPr>
          <a:xfrm>
            <a:off x="6221580" y="3226998"/>
            <a:ext cx="2245968" cy="1552035"/>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dirty="0"/>
              <a:t>Written examination: </a:t>
            </a:r>
          </a:p>
          <a:p>
            <a:pPr marL="0" marR="0" lvl="0" indent="0" algn="l" rtl="0">
              <a:lnSpc>
                <a:spcPct val="116666"/>
              </a:lnSpc>
              <a:spcBef>
                <a:spcPts val="0"/>
              </a:spcBef>
              <a:spcAft>
                <a:spcPts val="0"/>
              </a:spcAft>
              <a:buClr>
                <a:srgbClr val="000000"/>
              </a:buClr>
              <a:buSzPct val="25000"/>
              <a:buFont typeface="Arial"/>
              <a:buNone/>
            </a:pPr>
            <a:r>
              <a:rPr lang="en-GB" sz="1200" b="0" i="0" u="none" strike="noStrike" cap="none" dirty="0">
                <a:solidFill>
                  <a:srgbClr val="000000"/>
                </a:solidFill>
                <a:latin typeface="Arial"/>
                <a:ea typeface="Arial"/>
                <a:cs typeface="Arial"/>
                <a:sym typeface="Arial"/>
              </a:rPr>
              <a:t>2 hours 30 minutes</a:t>
            </a:r>
          </a:p>
          <a:p>
            <a:pPr marL="0" marR="0" lvl="0" indent="0" algn="l" rtl="0">
              <a:lnSpc>
                <a:spcPct val="116666"/>
              </a:lnSpc>
              <a:spcBef>
                <a:spcPts val="0"/>
              </a:spcBef>
              <a:spcAft>
                <a:spcPts val="0"/>
              </a:spcAft>
              <a:buClr>
                <a:srgbClr val="000000"/>
              </a:buClr>
              <a:buSzPct val="25000"/>
              <a:buFont typeface="Arial"/>
              <a:buNone/>
            </a:pPr>
            <a:endParaRPr lang="en-GB" dirty="0"/>
          </a:p>
          <a:p>
            <a:pPr marL="0" marR="0" lvl="0" indent="0" algn="l" rtl="0">
              <a:lnSpc>
                <a:spcPct val="116666"/>
              </a:lnSpc>
              <a:spcBef>
                <a:spcPts val="0"/>
              </a:spcBef>
              <a:spcAft>
                <a:spcPts val="0"/>
              </a:spcAft>
              <a:buClr>
                <a:srgbClr val="000000"/>
              </a:buClr>
              <a:buSzPct val="25000"/>
              <a:buFont typeface="Arial"/>
              <a:buNone/>
            </a:pPr>
            <a:r>
              <a:rPr lang="en-GB" dirty="0"/>
              <a:t>Clean copies of drama texts to be taken into the examination centre.</a:t>
            </a:r>
            <a:endParaRPr lang="en-GB" sz="1200" b="0" i="0" u="none" strike="noStrike" cap="none" dirty="0">
              <a:solidFill>
                <a:srgbClr val="000000"/>
              </a:solidFill>
              <a:latin typeface="Arial"/>
              <a:ea typeface="Arial"/>
              <a:cs typeface="Arial"/>
              <a:sym typeface="Arial"/>
            </a:endParaRPr>
          </a:p>
        </p:txBody>
      </p:sp>
      <p:sp>
        <p:nvSpPr>
          <p:cNvPr id="457" name="Shape 457"/>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12" name="_s156679"/>
          <p:cNvSpPr>
            <a:spLocks noChangeArrowheads="1"/>
          </p:cNvSpPr>
          <p:nvPr/>
        </p:nvSpPr>
        <p:spPr bwMode="auto">
          <a:xfrm>
            <a:off x="1342161" y="1606203"/>
            <a:ext cx="6120679" cy="736689"/>
          </a:xfrm>
          <a:prstGeom prst="roundRect">
            <a:avLst>
              <a:gd name="adj" fmla="val 16667"/>
            </a:avLst>
          </a:prstGeom>
          <a:solidFill>
            <a:schemeClr val="bg2">
              <a:lumMod val="75000"/>
            </a:schemeClr>
          </a:solidFill>
          <a:ln w="9525">
            <a:solidFill>
              <a:srgbClr val="000000"/>
            </a:solidFill>
            <a:round/>
            <a:headEnd/>
            <a:tailEnd/>
          </a:ln>
        </p:spPr>
        <p:txBody>
          <a:bodyPr wrap="none" lIns="84768" tIns="42383" rIns="84768" bIns="42383"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Introduction to the Assessment</a:t>
            </a:r>
            <a:endParaRPr kumimoji="0" lang="en-US" altLang="en-US"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cxnSp>
        <p:nvCxnSpPr>
          <p:cNvPr id="15" name="_s156678"/>
          <p:cNvCxnSpPr>
            <a:cxnSpLocks noChangeShapeType="1"/>
          </p:cNvCxnSpPr>
          <p:nvPr/>
        </p:nvCxnSpPr>
        <p:spPr bwMode="auto">
          <a:xfrm rot="5400000" flipH="1" flipV="1">
            <a:off x="2838463" y="1161166"/>
            <a:ext cx="289845" cy="2653299"/>
          </a:xfrm>
          <a:prstGeom prst="bentConnector3">
            <a:avLst>
              <a:gd name="adj1" fmla="val 50000"/>
            </a:avLst>
          </a:prstGeom>
          <a:noFill/>
          <a:ln w="28575">
            <a:solidFill>
              <a:srgbClr val="000000"/>
            </a:solidFill>
            <a:miter lim="800000"/>
            <a:headEnd/>
            <a:tailEnd/>
          </a:ln>
          <a:extLst>
            <a:ext uri="{909E8E84-426E-40DD-AFC4-6F175D3DCCD1}">
              <a14:hiddenFill xmlns:a14="http://schemas.microsoft.com/office/drawing/2010/main">
                <a:noFill/>
              </a14:hiddenFill>
            </a:ext>
          </a:extLst>
        </p:spPr>
      </p:cxnSp>
      <p:cxnSp>
        <p:nvCxnSpPr>
          <p:cNvPr id="16" name="_s156676"/>
          <p:cNvCxnSpPr>
            <a:cxnSpLocks noChangeShapeType="1"/>
          </p:cNvCxnSpPr>
          <p:nvPr/>
        </p:nvCxnSpPr>
        <p:spPr bwMode="auto">
          <a:xfrm rot="16200000" flipV="1">
            <a:off x="5493881" y="1172130"/>
            <a:ext cx="263678" cy="2631371"/>
          </a:xfrm>
          <a:prstGeom prst="bentConnector3">
            <a:avLst>
              <a:gd name="adj1" fmla="val 49999"/>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8" name="Straight Connector 7"/>
          <p:cNvCxnSpPr/>
          <p:nvPr/>
        </p:nvCxnSpPr>
        <p:spPr>
          <a:xfrm>
            <a:off x="4310034" y="2487815"/>
            <a:ext cx="0" cy="14492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020165"/>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1529542"/>
            <a:ext cx="4283999" cy="377397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2400" dirty="0">
                <a:solidFill>
                  <a:srgbClr val="FF0000"/>
                </a:solidFill>
              </a:rPr>
              <a:t>INSERT POLL</a:t>
            </a:r>
            <a:r>
              <a:rPr lang="en-GB" sz="2400" dirty="0"/>
              <a:t>:</a:t>
            </a:r>
            <a:br>
              <a:rPr lang="en-GB" sz="2400" dirty="0"/>
            </a:br>
            <a:r>
              <a:rPr lang="en-GB" sz="2400" dirty="0"/>
              <a:t/>
            </a:r>
            <a:br>
              <a:rPr lang="en-GB" sz="2400" dirty="0"/>
            </a:br>
            <a:r>
              <a:rPr lang="en-GB" sz="2400" dirty="0"/>
              <a:t>Which texts did you study for Section B of the examination?</a:t>
            </a:r>
            <a:r>
              <a:rPr lang="en-GB" sz="2000" dirty="0"/>
              <a:t/>
            </a:r>
            <a:br>
              <a:rPr lang="en-GB" sz="2000" dirty="0"/>
            </a:br>
            <a:r>
              <a:rPr lang="en-GB" sz="2000" b="1" i="0" u="none" strike="noStrike" cap="none" dirty="0">
                <a:solidFill>
                  <a:schemeClr val="dk2"/>
                </a:solidFill>
                <a:latin typeface="Times New Roman"/>
                <a:ea typeface="Times New Roman"/>
                <a:cs typeface="Times New Roman"/>
                <a:sym typeface="Times New Roman"/>
              </a:rPr>
              <a:t> </a:t>
            </a:r>
            <a:br>
              <a:rPr lang="en-GB" sz="20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r>
              <a:rPr lang="en-GB" sz="1800" b="1" i="0" u="none" strike="noStrike" cap="none" dirty="0">
                <a:solidFill>
                  <a:schemeClr val="dk2"/>
                </a:solidFill>
                <a:latin typeface="Times New Roman"/>
                <a:ea typeface="Times New Roman"/>
                <a:cs typeface="Times New Roman"/>
                <a:sym typeface="Times New Roman"/>
              </a:rPr>
              <a:t/>
            </a:r>
            <a:br>
              <a:rPr lang="en-GB" sz="1800" b="1" i="0" u="none" strike="noStrike" cap="none" dirty="0">
                <a:solidFill>
                  <a:schemeClr val="dk2"/>
                </a:solidFill>
                <a:latin typeface="Times New Roman"/>
                <a:ea typeface="Times New Roman"/>
                <a:cs typeface="Times New Roman"/>
                <a:sym typeface="Times New Roman"/>
              </a:rPr>
            </a:br>
            <a:endParaRPr lang="en-GB" sz="2000" b="1" i="0" u="none" strike="noStrike" cap="none" dirty="0">
              <a:solidFill>
                <a:schemeClr val="dk2"/>
              </a:solidFill>
              <a:latin typeface="Times New Roman"/>
              <a:ea typeface="Times New Roman"/>
              <a:cs typeface="Times New Roman"/>
              <a:sym typeface="Times New Roman"/>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ctrTitle"/>
          </p:nvPr>
        </p:nvSpPr>
        <p:spPr>
          <a:xfrm>
            <a:off x="1446415" y="2394066"/>
            <a:ext cx="6372559" cy="1704088"/>
          </a:xfrm>
          <a:prstGeom prst="rect">
            <a:avLst/>
          </a:prstGeom>
          <a:noFill/>
          <a:ln>
            <a:noFill/>
          </a:ln>
        </p:spPr>
        <p:txBody>
          <a:bodyPr lIns="0" tIns="0" rIns="0" bIns="0" anchor="ctr" anchorCtr="0">
            <a:noAutofit/>
          </a:bodyPr>
          <a:lstStyle/>
          <a:p>
            <a:pPr marL="0" marR="0" lvl="0" indent="0" algn="ctr" rtl="0">
              <a:lnSpc>
                <a:spcPct val="117647"/>
              </a:lnSpc>
              <a:spcBef>
                <a:spcPts val="0"/>
              </a:spcBef>
              <a:buClr>
                <a:schemeClr val="lt2"/>
              </a:buClr>
              <a:buSzPct val="25000"/>
              <a:buFont typeface="Times New Roman"/>
              <a:buNone/>
            </a:pPr>
            <a:r>
              <a:rPr lang="en-GB" sz="3400" b="1" i="0" u="none" strike="noStrike" cap="none" dirty="0">
                <a:solidFill>
                  <a:schemeClr val="lt2"/>
                </a:solidFill>
                <a:latin typeface="Times New Roman"/>
                <a:ea typeface="Times New Roman"/>
                <a:cs typeface="Times New Roman"/>
                <a:sym typeface="Times New Roman"/>
              </a:rPr>
              <a:t>The Principal Examiner’s Report, 2017</a:t>
            </a:r>
            <a:br>
              <a:rPr lang="en-GB" sz="3400" b="1" i="0" u="none" strike="noStrike" cap="none" dirty="0">
                <a:solidFill>
                  <a:schemeClr val="lt2"/>
                </a:solidFill>
                <a:latin typeface="Times New Roman"/>
                <a:ea typeface="Times New Roman"/>
                <a:cs typeface="Times New Roman"/>
                <a:sym typeface="Times New Roman"/>
              </a:rPr>
            </a:br>
            <a:endParaRPr lang="en-GB" sz="3400" b="1" i="0" u="none" strike="noStrike" cap="none" dirty="0">
              <a:solidFill>
                <a:schemeClr val="lt2"/>
              </a:solidFill>
              <a:latin typeface="Times New Roman"/>
              <a:ea typeface="Times New Roman"/>
              <a:cs typeface="Times New Roman"/>
              <a:sym typeface="Times New Roman"/>
            </a:endParaRPr>
          </a:p>
        </p:txBody>
      </p:sp>
      <p:cxnSp>
        <p:nvCxnSpPr>
          <p:cNvPr id="374" name="Shape 374"/>
          <p:cNvCxnSpPr/>
          <p:nvPr/>
        </p:nvCxnSpPr>
        <p:spPr>
          <a:xfrm>
            <a:off x="8465042" y="6504780"/>
            <a:ext cx="0" cy="86399"/>
          </a:xfrm>
          <a:prstGeom prst="straightConnector1">
            <a:avLst/>
          </a:prstGeom>
          <a:noFill/>
          <a:ln w="9525" cap="flat" cmpd="sng">
            <a:solidFill>
              <a:srgbClr val="FFFFFF"/>
            </a:solidFill>
            <a:prstDash val="solid"/>
            <a:round/>
            <a:headEnd type="none" w="med" len="med"/>
            <a:tailEnd type="none" w="med" len="med"/>
          </a:ln>
        </p:spPr>
      </p:cxnSp>
      <p:sp>
        <p:nvSpPr>
          <p:cNvPr id="375" name="Shape 375"/>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rgbClr val="FFFFFF"/>
                </a:solidFill>
                <a:latin typeface="Arial"/>
                <a:ea typeface="Arial"/>
                <a:cs typeface="Arial"/>
                <a:sym typeface="Arial"/>
              </a:rPr>
              <a:t>7</a:t>
            </a:fld>
            <a:endParaRPr lang="en-GB" sz="800" b="1">
              <a:solidFill>
                <a:srgbClr val="FFFFFF"/>
              </a:solidFill>
              <a:latin typeface="Arial"/>
              <a:ea typeface="Arial"/>
              <a:cs typeface="Arial"/>
              <a:sym typeface="Arial"/>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599"/>
            <a:ext cx="7956427" cy="1959841"/>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Q1: Key takeaways</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541336" y="1795549"/>
            <a:ext cx="7387417" cy="4455622"/>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endParaRPr lang="en-IE" sz="1400" dirty="0"/>
          </a:p>
          <a:p>
            <a:pPr>
              <a:buSzPct val="25000"/>
            </a:pPr>
            <a:r>
              <a:rPr lang="en-IE" sz="1400" dirty="0"/>
              <a:t>“</a:t>
            </a:r>
            <a:r>
              <a:rPr lang="en-GB" sz="1400" dirty="0"/>
              <a:t>Successful responses explored a range of language features in both extracts. Exemplification was consistent and appropriate and the responses offered considered comment on the link between form and function. Terminology was fairly wide ranging and applied accurately at word, sentence and whole text level. Successful responses offered developed comment on the context of both extracts with consideration of the factors that influenced the production and reception of each.”</a:t>
            </a:r>
          </a:p>
          <a:p>
            <a:pPr>
              <a:buSzPct val="25000"/>
            </a:pPr>
            <a:endParaRPr lang="en-GB" sz="1400" dirty="0"/>
          </a:p>
          <a:p>
            <a:pPr>
              <a:buSzPct val="25000"/>
            </a:pPr>
            <a:r>
              <a:rPr lang="en-GB" sz="1400" dirty="0"/>
              <a:t>“Less successful responses picked upon some general language features although coverage of the extracts was sometimes uneven…In mid-lower level answers exemplification was inconsistent and sometimes inaccurate.  Levels of specific analysis and links between form and function were limited and/or undeveloped. Most candidates commented on the literary devices employed though they couldn't always say what functions they served.”</a:t>
            </a:r>
          </a:p>
          <a:p>
            <a:pPr>
              <a:buSzPct val="25000"/>
            </a:pPr>
            <a:endParaRPr lang="en-IE" sz="1400" dirty="0"/>
          </a:p>
          <a:p>
            <a:pPr marR="0" lvl="0" algn="l" rtl="0">
              <a:lnSpc>
                <a:spcPct val="118750"/>
              </a:lnSpc>
              <a:spcBef>
                <a:spcPts val="0"/>
              </a:spcBef>
              <a:spcAft>
                <a:spcPts val="0"/>
              </a:spcAft>
              <a:buClr>
                <a:srgbClr val="000000"/>
              </a:buClr>
              <a:buSzPct val="25000"/>
            </a:pPr>
            <a:endParaRPr lang="en-GB" sz="1600" b="0" i="0" u="none" strike="noStrike" cap="none" dirty="0">
              <a:solidFill>
                <a:srgbClr val="000000"/>
              </a:solidFill>
              <a:latin typeface="Arial"/>
              <a:ea typeface="Arial"/>
              <a:cs typeface="Arial"/>
              <a:sym typeface="Arial"/>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8</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541336" y="417600"/>
            <a:ext cx="7956427" cy="1377950"/>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a:latin typeface="Verdana" panose="020B0604030504040204" pitchFamily="34" charset="0"/>
                <a:ea typeface="Verdana" panose="020B0604030504040204" pitchFamily="34" charset="0"/>
                <a:cs typeface="Verdana" panose="020B0604030504040204" pitchFamily="34" charset="0"/>
              </a:rPr>
              <a:t>The Examiner’s Report: </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Key points for Q1</a:t>
            </a:r>
            <a:br>
              <a:rPr lang="en-GB" dirty="0">
                <a:latin typeface="Verdana" panose="020B0604030504040204" pitchFamily="34" charset="0"/>
                <a:ea typeface="Verdana" panose="020B0604030504040204" pitchFamily="34" charset="0"/>
                <a:cs typeface="Verdana" panose="020B0604030504040204" pitchFamily="34" charset="0"/>
              </a:rPr>
            </a:b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432" name="Shape 432"/>
          <p:cNvSpPr txBox="1">
            <a:spLocks noGrp="1"/>
          </p:cNvSpPr>
          <p:nvPr>
            <p:ph type="body" idx="1"/>
          </p:nvPr>
        </p:nvSpPr>
        <p:spPr>
          <a:xfrm>
            <a:off x="399012" y="1679171"/>
            <a:ext cx="7529742" cy="4810408"/>
          </a:xfrm>
          <a:prstGeom prst="rect">
            <a:avLst/>
          </a:prstGeom>
          <a:noFill/>
          <a:ln>
            <a:noFill/>
          </a:ln>
        </p:spPr>
        <p:txBody>
          <a:bodyPr lIns="0" tIns="0" rIns="0" bIns="0" anchor="t" anchorCtr="0">
            <a:noAutofit/>
          </a:bodyPr>
          <a:lstStyle/>
          <a:p>
            <a:pPr algn="just">
              <a:lnSpc>
                <a:spcPct val="115000"/>
              </a:lnSpc>
            </a:pPr>
            <a:r>
              <a:rPr lang="en-GB" dirty="0">
                <a:latin typeface="Verdana" panose="020B0604030504040204" pitchFamily="34" charset="0"/>
                <a:ea typeface="Times New Roman" panose="02020603050405020304" pitchFamily="18" charset="0"/>
                <a:cs typeface="Times New Roman" panose="02020603050405020304" pitchFamily="18" charset="0"/>
              </a:rPr>
              <a:t> </a:t>
            </a:r>
          </a:p>
          <a:p>
            <a:pPr algn="just">
              <a:lnSpc>
                <a:spcPct val="115000"/>
              </a:lnSpc>
            </a:pPr>
            <a:endParaRPr lang="en-GB" dirty="0">
              <a:latin typeface="Verdana" panose="020B0604030504040204" pitchFamily="34" charset="0"/>
              <a:ea typeface="Times New Roman" panose="02020603050405020304" pitchFamily="18" charset="0"/>
              <a:cs typeface="Times New Roman" panose="02020603050405020304" pitchFamily="18" charset="0"/>
            </a:endParaRPr>
          </a:p>
          <a:p>
            <a:pPr algn="just">
              <a:lnSpc>
                <a:spcPct val="115000"/>
              </a:lnSpc>
            </a:pPr>
            <a:endParaRPr lang="en-GB" sz="2800" dirty="0">
              <a:latin typeface="Verdana" panose="020B0604030504040204" pitchFamily="34" charset="0"/>
              <a:ea typeface="Calibri" panose="020F0502020204030204" pitchFamily="34" charset="0"/>
              <a:cs typeface="Times New Roman" panose="02020603050405020304" pitchFamily="18" charset="0"/>
            </a:endParaRPr>
          </a:p>
          <a:p>
            <a:pPr algn="just">
              <a:lnSpc>
                <a:spcPct val="115000"/>
              </a:lnSpc>
            </a:pPr>
            <a:endParaRPr lang="en-IE"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33" name="Shape 433"/>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
        <p:nvSpPr>
          <p:cNvPr id="2" name="Rectangle 1">
            <a:extLst>
              <a:ext uri="{FF2B5EF4-FFF2-40B4-BE49-F238E27FC236}">
                <a16:creationId xmlns="" xmlns:a16="http://schemas.microsoft.com/office/drawing/2014/main" id="{285E23A9-44A0-4843-9512-8739F3A4341D}"/>
              </a:ext>
            </a:extLst>
          </p:cNvPr>
          <p:cNvSpPr/>
          <p:nvPr/>
        </p:nvSpPr>
        <p:spPr>
          <a:xfrm>
            <a:off x="541336" y="1928553"/>
            <a:ext cx="7956426" cy="4493538"/>
          </a:xfrm>
          <a:prstGeom prst="rect">
            <a:avLst/>
          </a:prstGeom>
        </p:spPr>
        <p:txBody>
          <a:bodyPr wrap="square">
            <a:spAutoFit/>
          </a:bodyPr>
          <a:lstStyle/>
          <a:p>
            <a:r>
              <a:rPr lang="en-GB" sz="2000" dirty="0">
                <a:solidFill>
                  <a:schemeClr val="tx2">
                    <a:lumMod val="50000"/>
                    <a:lumOff val="50000"/>
                  </a:schemeClr>
                </a:solidFill>
              </a:rPr>
              <a:t>Successful responses to Q1</a:t>
            </a:r>
            <a:r>
              <a:rPr lang="en-GB" dirty="0"/>
              <a:t>:</a:t>
            </a:r>
          </a:p>
          <a:p>
            <a:endParaRPr lang="en-GB" dirty="0"/>
          </a:p>
          <a:p>
            <a:pPr marL="285750" indent="-285750">
              <a:buFont typeface="Arial" panose="020B0604020202020204" pitchFamily="34" charset="0"/>
              <a:buChar char="•"/>
            </a:pPr>
            <a:r>
              <a:rPr lang="en-GB" sz="1600" dirty="0"/>
              <a:t>engaged with the persona of Beckett as depicted by both writers while exploring the links to the city of Paris</a:t>
            </a:r>
          </a:p>
          <a:p>
            <a:pPr marL="285750" indent="-285750">
              <a:buFont typeface="Arial" panose="020B0604020202020204" pitchFamily="34" charset="0"/>
              <a:buChar char="•"/>
            </a:pPr>
            <a:r>
              <a:rPr lang="en-GB" sz="1600" dirty="0"/>
              <a:t>made meaningful comments rather than speculative aspersions in relation to both forms and their respective target audiences</a:t>
            </a:r>
          </a:p>
          <a:p>
            <a:pPr marL="285750" indent="-285750">
              <a:buFont typeface="Arial" panose="020B0604020202020204" pitchFamily="34" charset="0"/>
              <a:buChar char="•"/>
            </a:pPr>
            <a:r>
              <a:rPr lang="en-GB" sz="1600" dirty="0"/>
              <a:t>supported assertion with well-chosen evidence drawn directly form the texts</a:t>
            </a:r>
          </a:p>
          <a:p>
            <a:pPr marL="285750" indent="-285750">
              <a:buFont typeface="Arial" panose="020B0604020202020204" pitchFamily="34" charset="0"/>
              <a:buChar char="•"/>
            </a:pPr>
            <a:r>
              <a:rPr lang="en-GB" sz="1600" dirty="0"/>
              <a:t>focused on the diverging tones within the texts exploring the subtleties and nuances of the relationship between Paris and Beckett in both instances</a:t>
            </a:r>
          </a:p>
          <a:p>
            <a:pPr marL="285750" indent="-285750">
              <a:buFont typeface="Arial" panose="020B0604020202020204" pitchFamily="34" charset="0"/>
              <a:buChar char="•"/>
            </a:pPr>
            <a:r>
              <a:rPr lang="en-GB" sz="1600" dirty="0"/>
              <a:t>explored the Anthology and the Unseen text in balanced detail and analysis</a:t>
            </a:r>
          </a:p>
          <a:p>
            <a:pPr marL="285750" indent="-285750">
              <a:buFont typeface="Arial" panose="020B0604020202020204" pitchFamily="34" charset="0"/>
              <a:buChar char="•"/>
            </a:pPr>
            <a:r>
              <a:rPr lang="en-GB" sz="1600" dirty="0"/>
              <a:t>supported assertion with well-chosen evidence drawn form the texts</a:t>
            </a:r>
          </a:p>
          <a:p>
            <a:pPr marL="285750" indent="-285750">
              <a:buFont typeface="Arial" panose="020B0604020202020204" pitchFamily="34" charset="0"/>
              <a:buChar char="•"/>
            </a:pPr>
            <a:r>
              <a:rPr lang="en-GB" sz="1600" dirty="0"/>
              <a:t>applied terms with accuracy and in good range at word, sentence and whole- text level</a:t>
            </a:r>
          </a:p>
          <a:p>
            <a:pPr marL="285750" indent="-285750">
              <a:buFont typeface="Arial" panose="020B0604020202020204" pitchFamily="34" charset="0"/>
              <a:buChar char="•"/>
            </a:pPr>
            <a:r>
              <a:rPr lang="en-GB" sz="1600" dirty="0"/>
              <a:t>noticed  register shifts and used this to comment on the subtler aspects of voice </a:t>
            </a:r>
          </a:p>
          <a:p>
            <a:pPr marL="285750" indent="-285750">
              <a:buFont typeface="Arial" panose="020B0604020202020204" pitchFamily="34" charset="0"/>
              <a:buChar char="•"/>
            </a:pPr>
            <a:r>
              <a:rPr lang="en-GB" sz="1600" dirty="0"/>
              <a:t>offered developed comment on the context of both extracts with consideration of the factors that influenced the production and reception of each.</a:t>
            </a:r>
          </a:p>
          <a:p>
            <a:pPr marL="285750" indent="-28575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937239222"/>
      </p:ext>
    </p:extLst>
  </p:cSld>
  <p:clrMapOvr>
    <a:masterClrMapping/>
  </p:clrMapOvr>
  <p:transition spd="slow">
    <p:cut/>
  </p:transition>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3389</TotalTime>
  <Words>5003</Words>
  <Application>Microsoft Office PowerPoint</Application>
  <PresentationFormat>On-screen Show (4:3)</PresentationFormat>
  <Paragraphs>503</Paragraphs>
  <Slides>49</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MS PGothic</vt:lpstr>
      <vt:lpstr>Arial</vt:lpstr>
      <vt:lpstr>Arial Rounded MT Bold</vt:lpstr>
      <vt:lpstr>Calibri</vt:lpstr>
      <vt:lpstr>Times New Roman</vt:lpstr>
      <vt:lpstr>Verdana</vt:lpstr>
      <vt:lpstr>Pearson</vt:lpstr>
      <vt:lpstr>Feedback on summer 2017 –  Event 1  Paper 1 (9EL01): Section A: Q1           Section B : Q2, Q5, Q6, Q7                                                     Online Event  GCE English Language and Literature Unit 1 </vt:lpstr>
      <vt:lpstr>Your Online Environment</vt:lpstr>
      <vt:lpstr>Aims and Objectives</vt:lpstr>
      <vt:lpstr>Session Agenda</vt:lpstr>
      <vt:lpstr>PowerPoint Presentation</vt:lpstr>
      <vt:lpstr>INSERT POLL:  Which texts did you study for Section B of the examination?     </vt:lpstr>
      <vt:lpstr>The Principal Examiner’s Report, 2017 </vt:lpstr>
      <vt:lpstr>The Examiner’s Report:  Q1: Key takeaways</vt:lpstr>
      <vt:lpstr>The Examiner’s Report:  Key points for Q1 </vt:lpstr>
      <vt:lpstr>The Examiner’s Report:  Key points for Q1</vt:lpstr>
      <vt:lpstr>The Examiner’s Report:  Key general points for Section B</vt:lpstr>
      <vt:lpstr>MARK SCHEME   </vt:lpstr>
      <vt:lpstr>SECTION A Comparative analysis of Anthology and Unseen texts </vt:lpstr>
      <vt:lpstr>Question 1 : Section A</vt:lpstr>
      <vt:lpstr>SECTION A Exemplar Script 1</vt:lpstr>
      <vt:lpstr>INSERT POLL:  In which level would you place this response?     </vt:lpstr>
      <vt:lpstr>Examiner Comments: Script 1</vt:lpstr>
      <vt:lpstr>SECTION A Exemplar Script 2</vt:lpstr>
      <vt:lpstr>INSERT POLL:  In which level would you place this response?     </vt:lpstr>
      <vt:lpstr>Examiner Comments: Script 2</vt:lpstr>
      <vt:lpstr>SECTION A Exemplar Script 3</vt:lpstr>
      <vt:lpstr>INSERT POLL:  In which level would you place this response?     </vt:lpstr>
      <vt:lpstr>Examiner Comments: Script 3</vt:lpstr>
      <vt:lpstr>SECTION B Drama Texts: All My Sons Equus The History Boys Top Girls </vt:lpstr>
      <vt:lpstr>MARK SCHEME Section B </vt:lpstr>
      <vt:lpstr>MARK SCHEME Section B  </vt:lpstr>
      <vt:lpstr>Section B   Question 2: All my Sons Question 5: Equus Question 6: The History Boys Question 7: Top Girls</vt:lpstr>
      <vt:lpstr>SECTION B   All my Sons </vt:lpstr>
      <vt:lpstr>The Examiner’s Report: Q2</vt:lpstr>
      <vt:lpstr>INSERT POLL:  In which level would you place this response?     </vt:lpstr>
      <vt:lpstr>Examiner Comments:</vt:lpstr>
      <vt:lpstr>SECTION B   Equus </vt:lpstr>
      <vt:lpstr>The Examiner’s Report: Q5</vt:lpstr>
      <vt:lpstr>INSERT POLL:  In which level would you place this response?     </vt:lpstr>
      <vt:lpstr>Examiner Comments:</vt:lpstr>
      <vt:lpstr>SECTION B   The History Boys </vt:lpstr>
      <vt:lpstr>The Examiner’s Report: Q6</vt:lpstr>
      <vt:lpstr>INSERT POLL:  In which level would you place this response?     </vt:lpstr>
      <vt:lpstr>Examiner Comments:</vt:lpstr>
      <vt:lpstr>SECTION B   Top Girls </vt:lpstr>
      <vt:lpstr>The Examiner’s Report: Q7</vt:lpstr>
      <vt:lpstr>INSERT POLL:  In which level would you place this response?     </vt:lpstr>
      <vt:lpstr>Examiner Comments:</vt:lpstr>
      <vt:lpstr>Thank you!</vt:lpstr>
      <vt:lpstr>Any questions?  Thank you for attending this event.  How did we do? Please fill in the evaluation form that you’ll receive via e-mail in a few minutes. </vt:lpstr>
      <vt:lpstr>Support</vt:lpstr>
      <vt:lpstr>Other useful links </vt:lpstr>
      <vt:lpstr>There’s so much  more to learn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Gordon, Euan</cp:lastModifiedBy>
  <cp:revision>190</cp:revision>
  <dcterms:modified xsi:type="dcterms:W3CDTF">2017-11-20T10:51:17Z</dcterms:modified>
</cp:coreProperties>
</file>